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Lst>
  <p:sldSz cy="5143500" cx="9144000"/>
  <p:notesSz cx="6858000" cy="9144000"/>
  <p:embeddedFontLst>
    <p:embeddedFont>
      <p:font typeface="Open Sans"/>
      <p:regular r:id="rId97"/>
      <p:bold r:id="rId98"/>
      <p:italic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5DAB8E6-88B4-4960-9E6D-40195043587C}">
  <a:tblStyle styleId="{25DAB8E6-88B4-4960-9E6D-40195043587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0" Type="http://schemas.openxmlformats.org/officeDocument/2006/relationships/font" Target="fonts/OpenSans-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font" Target="fonts/OpenSans-regular.fntdata"/><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OpenSans-italic.fntdata"/><Relationship Id="rId10" Type="http://schemas.openxmlformats.org/officeDocument/2006/relationships/slide" Target="slides/slide5.xml"/><Relationship Id="rId98"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ons.wikimedia.org/wiki/User:Perhelion" TargetMode="External"/><Relationship Id="rId3" Type="http://schemas.openxmlformats.org/officeDocument/2006/relationships/hyperlink" Target="https://creativecommons.org/licenses/by-sa/3.0/deed.en" TargetMode="External"/><Relationship Id="rId4" Type="http://schemas.openxmlformats.org/officeDocument/2006/relationships/hyperlink" Target="https://commons.wikimedia.org/wiki/File:Blue_computer_icon.sv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On Windows you will run the command in the Node js Command Prompt that was installed with Node.js</a:t>
            </a:r>
            <a:endParaRPr/>
          </a:p>
          <a:p>
            <a:pPr indent="0" lvl="0" marL="0" rtl="0">
              <a:spcBef>
                <a:spcPts val="0"/>
              </a:spcBef>
              <a:spcAft>
                <a:spcPts val="0"/>
              </a:spcAft>
              <a:buNone/>
            </a:pPr>
            <a:r>
              <a:rPr lang="en"/>
              <a:t>On mac and linux you can use the command prompt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6" name="Shape 3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diagram describes the flow and tools that we use for building our project. And returning code a browser can handle.</a:t>
            </a:r>
            <a:endParaRPr/>
          </a:p>
          <a:p>
            <a:pPr indent="0" lvl="0" marL="0" rtl="0">
              <a:spcBef>
                <a:spcPts val="0"/>
              </a:spcBef>
              <a:spcAft>
                <a:spcPts val="0"/>
              </a:spcAft>
              <a:buNone/>
            </a:pPr>
            <a:r>
              <a:rPr lang="en"/>
              <a:t>npm (Node.js Package Manager) - takes care of getting your project dependencies</a:t>
            </a:r>
            <a:endParaRPr/>
          </a:p>
          <a:p>
            <a:pPr indent="0" lvl="0" marL="0" rtl="0">
              <a:spcBef>
                <a:spcPts val="0"/>
              </a:spcBef>
              <a:spcAft>
                <a:spcPts val="0"/>
              </a:spcAft>
              <a:buClr>
                <a:schemeClr val="dk1"/>
              </a:buClr>
              <a:buSzPts val="1100"/>
              <a:buFont typeface="Arial"/>
              <a:buNone/>
            </a:pPr>
            <a:r>
              <a:rPr lang="en"/>
              <a:t>Our code</a:t>
            </a:r>
            <a:endParaRPr/>
          </a:p>
          <a:p>
            <a:pPr indent="0" lvl="0" marL="0" rtl="0">
              <a:spcBef>
                <a:spcPts val="0"/>
              </a:spcBef>
              <a:spcAft>
                <a:spcPts val="0"/>
              </a:spcAft>
              <a:buNone/>
            </a:pPr>
            <a:r>
              <a:rPr lang="en"/>
              <a:t>Webpack - A JS library that builds your project, and hosts it (locally)</a:t>
            </a:r>
            <a:endParaRPr/>
          </a:p>
          <a:p>
            <a:pPr indent="0" lvl="0" marL="0" rtl="0">
              <a:spcBef>
                <a:spcPts val="0"/>
              </a:spcBef>
              <a:spcAft>
                <a:spcPts val="0"/>
              </a:spcAft>
              <a:buNone/>
            </a:pPr>
            <a:r>
              <a:t/>
            </a:r>
            <a:endParaRPr/>
          </a:p>
          <a:p>
            <a:pPr indent="0" lvl="0" marL="0" rtl="0">
              <a:spcBef>
                <a:spcPts val="0"/>
              </a:spcBef>
              <a:spcAft>
                <a:spcPts val="0"/>
              </a:spcAft>
              <a:buClr>
                <a:schemeClr val="dk1"/>
              </a:buClr>
              <a:buSzPts val="1100"/>
              <a:buFont typeface="Arial"/>
              <a:buNone/>
            </a:pPr>
            <a:r>
              <a:rPr lang="en">
                <a:solidFill>
                  <a:schemeClr val="dk1"/>
                </a:solidFill>
              </a:rPr>
              <a:t>package.json - tells npm which dependencies your project needs (also defines build targets)</a:t>
            </a:r>
            <a:endParaRPr/>
          </a:p>
          <a:p>
            <a:pPr indent="0" lvl="0" marL="0" rtl="0">
              <a:spcBef>
                <a:spcPts val="0"/>
              </a:spcBef>
              <a:spcAft>
                <a:spcPts val="0"/>
              </a:spcAft>
              <a:buClr>
                <a:schemeClr val="dk1"/>
              </a:buClr>
              <a:buSzPts val="1100"/>
              <a:buFont typeface="Arial"/>
              <a:buNone/>
            </a:pPr>
            <a:r>
              <a:rPr lang="en"/>
              <a:t>webpack.config.js - Tells Webpack how to build your project</a:t>
            </a:r>
            <a:endParaRPr/>
          </a:p>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None/>
            </a:pPr>
            <a:r>
              <a:rPr lang="en"/>
              <a:t>Computer Image from </a:t>
            </a:r>
            <a:r>
              <a:rPr lang="en" sz="1000" u="sng">
                <a:solidFill>
                  <a:srgbClr val="0B0080"/>
                </a:solidFill>
                <a:highlight>
                  <a:srgbClr val="F8F9FA"/>
                </a:highlight>
                <a:hlinkClick r:id="rId2"/>
              </a:rPr>
              <a:t>Perhelion</a:t>
            </a:r>
            <a:r>
              <a:rPr lang="en"/>
              <a:t>, </a:t>
            </a:r>
            <a:r>
              <a:rPr lang="en" u="sng">
                <a:solidFill>
                  <a:schemeClr val="hlink"/>
                </a:solidFill>
                <a:hlinkClick r:id="rId3"/>
              </a:rPr>
              <a:t>licensed under CCA-Share Alike 3</a:t>
            </a:r>
            <a:r>
              <a:rPr lang="en"/>
              <a:t>  from </a:t>
            </a:r>
            <a:r>
              <a:rPr lang="en" u="sng">
                <a:solidFill>
                  <a:schemeClr val="hlink"/>
                </a:solidFill>
                <a:hlinkClick r:id="rId4"/>
              </a:rPr>
              <a:t>Wikimedia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Here are the different files we will be writing and where they fall in this process</a:t>
            </a:r>
            <a:endParaRPr/>
          </a:p>
          <a:p>
            <a:pPr indent="0" lvl="0" marL="0" rtl="0">
              <a:spcBef>
                <a:spcPts val="0"/>
              </a:spcBef>
              <a:spcAft>
                <a:spcPts val="0"/>
              </a:spcAft>
              <a:buNone/>
            </a:pPr>
            <a:r>
              <a:rPr lang="en"/>
              <a:t>Package.json is used for configuring npm and what it pulls</a:t>
            </a:r>
            <a:endParaRPr/>
          </a:p>
          <a:p>
            <a:pPr indent="0" lvl="0" marL="0" rtl="0">
              <a:spcBef>
                <a:spcPts val="0"/>
              </a:spcBef>
              <a:spcAft>
                <a:spcPts val="0"/>
              </a:spcAft>
              <a:buNone/>
            </a:pPr>
            <a:r>
              <a:rPr lang="en"/>
              <a:t>Webpack.config.js controls how webpack builds our project</a:t>
            </a:r>
            <a:endParaRPr/>
          </a:p>
          <a:p>
            <a:pPr indent="0" lvl="0" marL="0" rtl="0">
              <a:spcBef>
                <a:spcPts val="0"/>
              </a:spcBef>
              <a:spcAft>
                <a:spcPts val="0"/>
              </a:spcAft>
              <a:buNone/>
            </a:pPr>
            <a:r>
              <a:rPr lang="en"/>
              <a:t>Babel - a library for compiling jsx into js that will work on any browser.</a:t>
            </a:r>
            <a:endParaRPr/>
          </a:p>
          <a:p>
            <a:pPr indent="0" lvl="0" marL="0" rtl="0">
              <a:spcBef>
                <a:spcPts val="0"/>
              </a:spcBef>
              <a:spcAft>
                <a:spcPts val="0"/>
              </a:spcAft>
              <a:buNone/>
            </a:pPr>
            <a:r>
              <a:rPr lang="en"/>
              <a:t>And our code and the outputs of webpack. (next slide)</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0" name="Shape 4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38000"/>
              </a:lnSpc>
              <a:spcBef>
                <a:spcPts val="0"/>
              </a:spcBef>
              <a:spcAft>
                <a:spcPts val="0"/>
              </a:spcAft>
              <a:buNone/>
            </a:pPr>
            <a:r>
              <a:rPr lang="en">
                <a:solidFill>
                  <a:schemeClr val="dk1"/>
                </a:solidFill>
                <a:highlight>
                  <a:srgbClr val="FFFFFF"/>
                </a:highlight>
              </a:rPr>
              <a:t>JSX is a syntax that combines HTML and JS -- not just a file type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8" name="Shape 4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Also checks the type.</a:t>
            </a:r>
            <a:endParaRPr/>
          </a:p>
          <a:p>
            <a:pPr indent="0" lvl="0" marL="0" rtl="0">
              <a:spcBef>
                <a:spcPts val="0"/>
              </a:spcBef>
              <a:spcAft>
                <a:spcPts val="0"/>
              </a:spcAft>
              <a:buNone/>
            </a:pPr>
            <a:r>
              <a:rPr lang="en"/>
              <a:t>Use === as a default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Shape 4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5" name="Shape 4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Shape 4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3" name="Shape 4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2" name="Shape 4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Introduce Everyone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Shape 4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3" name="Shape 4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Shape 4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2" name="Shape 4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Shape 5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4" name="Shape 5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React’s component lifecycle allows us to have more control over the stages that a component goes through in a predictable manner. Don’t worry about all of these methods - we will get to the relevant ones through our exercise, and this diagram is useful for seeing all the methods that are available for use.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Shape 5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4" name="Shape 5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Shape 5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6" name="Shape 5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Kills the connection to the server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Shape 6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6" name="Shape 6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38000"/>
              </a:lnSpc>
              <a:spcBef>
                <a:spcPts val="0"/>
              </a:spcBef>
              <a:spcAft>
                <a:spcPts val="0"/>
              </a:spcAft>
              <a:buNone/>
            </a:pPr>
            <a:r>
              <a:rPr lang="en">
                <a:solidFill>
                  <a:schemeClr val="dk1"/>
                </a:solidFill>
                <a:highlight>
                  <a:srgbClr val="FFFFFF"/>
                </a:highlight>
              </a:rPr>
              <a:t>Emphasize that we want people to follow along more than typing along during the workshop</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Shape 6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1" name="Shape 6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Stop for 1-2 minutes to ask for questions or wait for them to catch up</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Shape 6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8" name="Shape 6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Shape 6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4" name="Shape 6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Shape 6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0" name="Shape 6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Shape 6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6" name="Shape 6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List in JSON format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Shape 6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3" name="Shape 6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Shape 6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2" name="Shape 6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Make sure to explain the map function.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Shape 6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7" name="Shape 6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Make sure to explain the map function.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Shape 6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3" name="Shape 6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Shape 6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7" name="Shape 6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Shape 7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1" name="Shape 7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Shape 7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6" name="Shape 7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Shape 7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0" name="Shape 7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Let’s say you have a complex view, with lots of different entry points (like facebook’s UI, or Appian’s).</a:t>
            </a:r>
            <a:endParaRPr/>
          </a:p>
          <a:p>
            <a:pPr indent="0" lvl="0" marL="0">
              <a:spcBef>
                <a:spcPts val="0"/>
              </a:spcBef>
              <a:spcAft>
                <a:spcPts val="0"/>
              </a:spcAft>
              <a:buNone/>
            </a:pPr>
            <a:r>
              <a:t/>
            </a:r>
            <a:endParaRPr/>
          </a:p>
          <a:p>
            <a:pPr indent="0" lvl="0" marL="0" rtl="0">
              <a:spcBef>
                <a:spcPts val="0"/>
              </a:spcBef>
              <a:spcAft>
                <a:spcPts val="0"/>
              </a:spcAft>
              <a:buNone/>
            </a:pPr>
            <a:r>
              <a:rPr lang="en"/>
              <a:t>We are going to refer to this UI in the browser as the DOM (Document Object Model).</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Shape 7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5" name="Shape 7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Shape 7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5" name="Shape 7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t>While having each message as a component may not have a lot of value right now, it will be helpful to see how we make React components and we’ll add some more complex logic later on.</a:t>
            </a:r>
            <a:endParaRPr/>
          </a:p>
          <a:p>
            <a:pPr indent="0" lvl="0" marL="0" rtl="0">
              <a:spcBef>
                <a:spcPts val="0"/>
              </a:spcBef>
              <a:spcAft>
                <a:spcPts val="0"/>
              </a:spcAft>
              <a:buClr>
                <a:srgbClr val="000000"/>
              </a:buClr>
              <a:buSzPts val="1100"/>
              <a:buFont typeface="Arial"/>
              <a:buNone/>
            </a:pPr>
            <a:r>
              <a:t/>
            </a:r>
            <a:endParaRPr/>
          </a:p>
          <a:p>
            <a:pPr indent="0" lvl="0" marL="0" rtl="0">
              <a:spcBef>
                <a:spcPts val="0"/>
              </a:spcBef>
              <a:spcAft>
                <a:spcPts val="0"/>
              </a:spcAft>
              <a:buClr>
                <a:srgbClr val="000000"/>
              </a:buClr>
              <a:buSzPts val="1100"/>
              <a:buFont typeface="Arial"/>
              <a:buNone/>
            </a:pPr>
            <a:r>
              <a:rPr lang="en"/>
              <a:t>Go over why components are useful</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Shape 7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1" name="Shape 7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1000"/>
              </a:spcBef>
              <a:spcAft>
                <a:spcPts val="1600"/>
              </a:spcAft>
              <a:buNone/>
            </a:pPr>
            <a:r>
              <a:t/>
            </a:r>
            <a:endParaRPr sz="1000">
              <a:latin typeface="Open Sans"/>
              <a:ea typeface="Open Sans"/>
              <a:cs typeface="Open Sans"/>
              <a:sym typeface="Open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Shape 7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7" name="Shape 7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Shape 7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3" name="Shape 7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Shape 7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3" name="Shape 7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Shape 8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4" name="Shape 8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Shape 8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6" name="Shape 8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Shape 8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2" name="Shape 8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t>While having each message as a component may not have a lot of value right now, it will be helpful to see how we make React components and we’ll add some more complex logic later on.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 name="Shape 828"/>
        <p:cNvGrpSpPr/>
        <p:nvPr/>
      </p:nvGrpSpPr>
      <p:grpSpPr>
        <a:xfrm>
          <a:off x="0" y="0"/>
          <a:ext cx="0" cy="0"/>
          <a:chOff x="0" y="0"/>
          <a:chExt cx="0" cy="0"/>
        </a:xfrm>
      </p:grpSpPr>
      <p:sp>
        <p:nvSpPr>
          <p:cNvPr id="829" name="Shape 8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0" name="Shape 8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t>While having each message as a component may not have a lot of value right now, it will be helpful to see how we make React components and we’ll add some more complex logic later 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Keeping the state of your UI consistent quickly becomes a challenge! Making a post should put the new post on the screen, sending notifications to others and updating the list of people you have messages with.</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Shape 8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7" name="Shape 8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t>While having each message as a component may not have a lot of value right now, it will be helpful to see how we make React components and we’ll add some more complex logic later on.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Shape 8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3" name="Shape 8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t>While having each message as a component may not have a lot of value right now, it will be helpful to see how we make React components and we’ll add some more complex logic later on.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Shape 8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7" name="Shape 8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t>While having each message as a component may not have a lot of value right now, it will be helpful to see how we make React components and we’ll add some more complex logic later on.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Shape 8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0" name="Shape 8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t>While having each message as a component may not have a lot of value right now, it will be helpful to see how we make React components and we’ll add some more complex logic later on.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Shape 8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2" name="Shape 8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Shape 8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8" name="Shape 8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Shape 8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4" name="Shape 8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Shape 9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3" name="Shape 9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Shape 9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2" name="Shape 9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8" name="Shape 918"/>
        <p:cNvGrpSpPr/>
        <p:nvPr/>
      </p:nvGrpSpPr>
      <p:grpSpPr>
        <a:xfrm>
          <a:off x="0" y="0"/>
          <a:ext cx="0" cy="0"/>
          <a:chOff x="0" y="0"/>
          <a:chExt cx="0" cy="0"/>
        </a:xfrm>
      </p:grpSpPr>
      <p:sp>
        <p:nvSpPr>
          <p:cNvPr id="919" name="Shape 9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0" name="Shape 9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n"/>
              <a:t>React simplifies this by centralizing where your ‘logic’ for the view lives.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Shape 9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2" name="Shape 9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Shape 9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4" name="Shape 9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Explain event handlers (include explanation of implicit “event” param)</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Shape 9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4" name="Shape 9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Shape 9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3" name="Shape 9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Shape 9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1" name="Shape 9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Explain all the props being passed to Input for the “Message” input</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Shape 9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1" name="Shape 9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Shape 9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0" name="Shape 9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Shape 10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1" name="Shape 10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Shape 10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1" name="Shape 10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Shape 10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0" name="Shape 10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rPr>
              <a:t> Rather than views modifying other views, they instead change the central logic which triggers a rebuild of the whole UI with the new data.</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Shape 10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8" name="Shape 10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Shape 10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5" name="Shape 10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need to bind any function that uses the keyword “this” EXCEPT for lifecycle methods (because they’re already bound).</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Shape 10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3" name="Shape 10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7" name="Shape 1057"/>
        <p:cNvGrpSpPr/>
        <p:nvPr/>
      </p:nvGrpSpPr>
      <p:grpSpPr>
        <a:xfrm>
          <a:off x="0" y="0"/>
          <a:ext cx="0" cy="0"/>
          <a:chOff x="0" y="0"/>
          <a:chExt cx="0" cy="0"/>
        </a:xfrm>
      </p:grpSpPr>
      <p:sp>
        <p:nvSpPr>
          <p:cNvPr id="1058" name="Shape 10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9" name="Shape 10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Shape 10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5" name="Shape 10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Shape 10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6" name="Shape 10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5" name="Shape 1085"/>
        <p:cNvGrpSpPr/>
        <p:nvPr/>
      </p:nvGrpSpPr>
      <p:grpSpPr>
        <a:xfrm>
          <a:off x="0" y="0"/>
          <a:ext cx="0" cy="0"/>
          <a:chOff x="0" y="0"/>
          <a:chExt cx="0" cy="0"/>
        </a:xfrm>
      </p:grpSpPr>
      <p:sp>
        <p:nvSpPr>
          <p:cNvPr id="1086" name="Shape 10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7" name="Shape 10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1" name="Shape 1091"/>
        <p:cNvGrpSpPr/>
        <p:nvPr/>
      </p:nvGrpSpPr>
      <p:grpSpPr>
        <a:xfrm>
          <a:off x="0" y="0"/>
          <a:ext cx="0" cy="0"/>
          <a:chOff x="0" y="0"/>
          <a:chExt cx="0" cy="0"/>
        </a:xfrm>
      </p:grpSpPr>
      <p:sp>
        <p:nvSpPr>
          <p:cNvPr id="1092" name="Shape 10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3" name="Shape 10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7" name="Shape 1097"/>
        <p:cNvGrpSpPr/>
        <p:nvPr/>
      </p:nvGrpSpPr>
      <p:grpSpPr>
        <a:xfrm>
          <a:off x="0" y="0"/>
          <a:ext cx="0" cy="0"/>
          <a:chOff x="0" y="0"/>
          <a:chExt cx="0" cy="0"/>
        </a:xfrm>
      </p:grpSpPr>
      <p:sp>
        <p:nvSpPr>
          <p:cNvPr id="1098" name="Shape 10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9" name="Shape 10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3" name="Shape 1103"/>
        <p:cNvGrpSpPr/>
        <p:nvPr/>
      </p:nvGrpSpPr>
      <p:grpSpPr>
        <a:xfrm>
          <a:off x="0" y="0"/>
          <a:ext cx="0" cy="0"/>
          <a:chOff x="0" y="0"/>
          <a:chExt cx="0" cy="0"/>
        </a:xfrm>
      </p:grpSpPr>
      <p:sp>
        <p:nvSpPr>
          <p:cNvPr id="1104" name="Shape 1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5" name="Shape 1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 Rather than views modifying other views, they instead change the central logic which triggers a rebuild of the whole UI with the new data.</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Shape 1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2" name="Shape 1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3" name="Shape 1123"/>
        <p:cNvGrpSpPr/>
        <p:nvPr/>
      </p:nvGrpSpPr>
      <p:grpSpPr>
        <a:xfrm>
          <a:off x="0" y="0"/>
          <a:ext cx="0" cy="0"/>
          <a:chOff x="0" y="0"/>
          <a:chExt cx="0" cy="0"/>
        </a:xfrm>
      </p:grpSpPr>
      <p:sp>
        <p:nvSpPr>
          <p:cNvPr id="1124" name="Shape 1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5" name="Shape 1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9" name="Shape 1129"/>
        <p:cNvGrpSpPr/>
        <p:nvPr/>
      </p:nvGrpSpPr>
      <p:grpSpPr>
        <a:xfrm>
          <a:off x="0" y="0"/>
          <a:ext cx="0" cy="0"/>
          <a:chOff x="0" y="0"/>
          <a:chExt cx="0" cy="0"/>
        </a:xfrm>
      </p:grpSpPr>
      <p:sp>
        <p:nvSpPr>
          <p:cNvPr id="1130" name="Shape 1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1" name="Shape 11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Shape 1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7" name="Shape 11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Shape 1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5" name="Shape 1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Shape 1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8" name="Shape 1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8" name="Shape 1168"/>
        <p:cNvGrpSpPr/>
        <p:nvPr/>
      </p:nvGrpSpPr>
      <p:grpSpPr>
        <a:xfrm>
          <a:off x="0" y="0"/>
          <a:ext cx="0" cy="0"/>
          <a:chOff x="0" y="0"/>
          <a:chExt cx="0" cy="0"/>
        </a:xfrm>
      </p:grpSpPr>
      <p:sp>
        <p:nvSpPr>
          <p:cNvPr id="1169" name="Shape 1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0" name="Shape 1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1" name="Shape 1181"/>
        <p:cNvGrpSpPr/>
        <p:nvPr/>
      </p:nvGrpSpPr>
      <p:grpSpPr>
        <a:xfrm>
          <a:off x="0" y="0"/>
          <a:ext cx="0" cy="0"/>
          <a:chOff x="0" y="0"/>
          <a:chExt cx="0" cy="0"/>
        </a:xfrm>
      </p:grpSpPr>
      <p:sp>
        <p:nvSpPr>
          <p:cNvPr id="1182" name="Shape 1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3" name="Shape 1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6" name="Shape 1186"/>
        <p:cNvGrpSpPr/>
        <p:nvPr/>
      </p:nvGrpSpPr>
      <p:grpSpPr>
        <a:xfrm>
          <a:off x="0" y="0"/>
          <a:ext cx="0" cy="0"/>
          <a:chOff x="0" y="0"/>
          <a:chExt cx="0" cy="0"/>
        </a:xfrm>
      </p:grpSpPr>
      <p:sp>
        <p:nvSpPr>
          <p:cNvPr id="1187" name="Shape 1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8" name="Shape 11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1000"/>
              </a:spcBef>
              <a:spcAft>
                <a:spcPts val="160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2" name="Shape 1192"/>
        <p:cNvGrpSpPr/>
        <p:nvPr/>
      </p:nvGrpSpPr>
      <p:grpSpPr>
        <a:xfrm>
          <a:off x="0" y="0"/>
          <a:ext cx="0" cy="0"/>
          <a:chOff x="0" y="0"/>
          <a:chExt cx="0" cy="0"/>
        </a:xfrm>
      </p:grpSpPr>
      <p:sp>
        <p:nvSpPr>
          <p:cNvPr id="1193" name="Shape 1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4" name="Shape 11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Make sure to ask to fill out the feedback survey!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Now, this sounds pretty expensive, to mitigate this React takes the View that you build and diffs it against what is currently on the screen and only updates the parts of the UI that changed.</a:t>
            </a:r>
            <a:endParaRPr/>
          </a:p>
          <a:p>
            <a:pPr indent="0" lvl="0" marL="0" rtl="0">
              <a:spcBef>
                <a:spcPts val="0"/>
              </a:spcBef>
              <a:spcAft>
                <a:spcPts val="0"/>
              </a:spcAft>
              <a:buNone/>
            </a:pPr>
            <a:r>
              <a:t/>
            </a:r>
            <a:endParaRPr/>
          </a:p>
          <a:p>
            <a:pPr indent="0" lvl="0" marL="0" rtl="0">
              <a:spcBef>
                <a:spcPts val="0"/>
              </a:spcBef>
              <a:spcAft>
                <a:spcPts val="0"/>
              </a:spcAft>
              <a:buNone/>
            </a:pPr>
            <a:r>
              <a:rPr lang="en"/>
              <a:t>This is called the React lifecycle</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8" name="Shape 1198"/>
        <p:cNvGrpSpPr/>
        <p:nvPr/>
      </p:nvGrpSpPr>
      <p:grpSpPr>
        <a:xfrm>
          <a:off x="0" y="0"/>
          <a:ext cx="0" cy="0"/>
          <a:chOff x="0" y="0"/>
          <a:chExt cx="0" cy="0"/>
        </a:xfrm>
      </p:grpSpPr>
      <p:sp>
        <p:nvSpPr>
          <p:cNvPr id="1199" name="Shape 1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0" name="Shape 1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1000"/>
              </a:spcBef>
              <a:spcAft>
                <a:spcPts val="160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4" name="Shape 1204"/>
        <p:cNvGrpSpPr/>
        <p:nvPr/>
      </p:nvGrpSpPr>
      <p:grpSpPr>
        <a:xfrm>
          <a:off x="0" y="0"/>
          <a:ext cx="0" cy="0"/>
          <a:chOff x="0" y="0"/>
          <a:chExt cx="0" cy="0"/>
        </a:xfrm>
      </p:grpSpPr>
      <p:sp>
        <p:nvSpPr>
          <p:cNvPr id="1205" name="Shape 1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6" name="Shape 12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http://ap.pn/2myptQi" TargetMode="External"/><Relationship Id="rId4" Type="http://schemas.openxmlformats.org/officeDocument/2006/relationships/hyperlink" Target="http://ap.pn/2lGZ07W" TargetMode="External"/><Relationship Id="rId10" Type="http://schemas.openxmlformats.org/officeDocument/2006/relationships/hyperlink" Target="http://www.storybench.org/install-babel-packages-sublime-text-3/" TargetMode="External"/><Relationship Id="rId9" Type="http://schemas.openxmlformats.org/officeDocument/2006/relationships/hyperlink" Target="https://www.sublimetext.com/" TargetMode="External"/><Relationship Id="rId5" Type="http://schemas.openxmlformats.org/officeDocument/2006/relationships/hyperlink" Target="https://nodejs.org/en/download/" TargetMode="External"/><Relationship Id="rId6" Type="http://schemas.openxmlformats.org/officeDocument/2006/relationships/hyperlink" Target="http://ap.pn/2ynVJR6" TargetMode="External"/><Relationship Id="rId7" Type="http://schemas.openxmlformats.org/officeDocument/2006/relationships/hyperlink" Target="#slide=id.g19203ad576_0_971" TargetMode="External"/><Relationship Id="rId8" Type="http://schemas.openxmlformats.org/officeDocument/2006/relationships/hyperlink" Target="https://www.sublimetext.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ap.pn/2myptQi" TargetMode="External"/><Relationship Id="rId4" Type="http://schemas.openxmlformats.org/officeDocument/2006/relationships/hyperlink" Target="http://ap.pn/2lGZ07W" TargetMode="External"/><Relationship Id="rId10" Type="http://schemas.openxmlformats.org/officeDocument/2006/relationships/hyperlink" Target="http://www.storybench.org/install-babel-packages-sublime-text-3/" TargetMode="External"/><Relationship Id="rId9" Type="http://schemas.openxmlformats.org/officeDocument/2006/relationships/hyperlink" Target="https://www.sublimetext.com/" TargetMode="External"/><Relationship Id="rId5" Type="http://schemas.openxmlformats.org/officeDocument/2006/relationships/hyperlink" Target="https://nodejs.org/en/download/" TargetMode="External"/><Relationship Id="rId6" Type="http://schemas.openxmlformats.org/officeDocument/2006/relationships/hyperlink" Target="http://ap.pn/2ynVJR6" TargetMode="External"/><Relationship Id="rId7" Type="http://schemas.openxmlformats.org/officeDocument/2006/relationships/hyperlink" Target="#slide=id.g19203ad576_0_971" TargetMode="External"/><Relationship Id="rId8" Type="http://schemas.openxmlformats.org/officeDocument/2006/relationships/hyperlink" Target="https://www.sublimetext.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3.png"/><Relationship Id="rId4"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facebook.github.io/react/docs/component-specs.html#lifecycle-method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3.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3.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3.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1.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5.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7.png"/><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7.png"/><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7.png"/><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8.png"/><Relationship Id="rId4"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8.png"/><Relationship Id="rId4" Type="http://schemas.openxmlformats.org/officeDocument/2006/relationships/image" Target="../media/image2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8.png"/><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9.png"/><Relationship Id="rId4" Type="http://schemas.openxmlformats.org/officeDocument/2006/relationships/image" Target="../media/image2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9.png"/><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4.png"/><Relationship Id="rId4" Type="http://schemas.openxmlformats.org/officeDocument/2006/relationships/hyperlink" Target="https://reactjs.org/docs/events.html#supported-events"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4.png"/><Relationship Id="rId4" Type="http://schemas.openxmlformats.org/officeDocument/2006/relationships/hyperlink" Target="https://reactjs.org/docs/events.html#supported-events"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4.png"/><Relationship Id="rId4" Type="http://schemas.openxmlformats.org/officeDocument/2006/relationships/hyperlink" Target="https://reactjs.org/docs/events.html#supported-event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4.png"/><Relationship Id="rId4" Type="http://schemas.openxmlformats.org/officeDocument/2006/relationships/hyperlink" Target="https://reactjs.org/docs/events.html#supported-event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37.png"/><Relationship Id="rId6" Type="http://schemas.openxmlformats.org/officeDocument/2006/relationships/hyperlink" Target="https://medium.freecodecamp.org/react-binding-patterns-5-approaches-for-handling-this-92c651b5af56"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github.com/appian/hackathons/blob/master/workshops/react/emogies.md"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2.png"/><Relationship Id="rId4" Type="http://schemas.openxmlformats.org/officeDocument/2006/relationships/image" Target="../media/image3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2.png"/><Relationship Id="rId4" Type="http://schemas.openxmlformats.org/officeDocument/2006/relationships/image" Target="../media/image3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4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4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42.png"/><Relationship Id="rId4" Type="http://schemas.openxmlformats.org/officeDocument/2006/relationships/image" Target="../media/image4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4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3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3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3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hyperlink" Target="https://www.destroyallsoftware.com/talks/wat"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9.xml"/><Relationship Id="rId3" Type="http://schemas.openxmlformats.org/officeDocument/2006/relationships/hyperlink" Target="http://ap.pn/2oYN4Nx"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hyperlink" Target="mailto:git@github.com"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latin typeface="Open Sans"/>
                <a:ea typeface="Open Sans"/>
                <a:cs typeface="Open Sans"/>
                <a:sym typeface="Open Sans"/>
              </a:rPr>
              <a:t>Setup</a:t>
            </a:r>
            <a:endParaRPr>
              <a:latin typeface="Open Sans"/>
              <a:ea typeface="Open Sans"/>
              <a:cs typeface="Open Sans"/>
              <a:sym typeface="Open Sans"/>
            </a:endParaRPr>
          </a:p>
        </p:txBody>
      </p:sp>
      <p:sp>
        <p:nvSpPr>
          <p:cNvPr id="55" name="Shape 55"/>
          <p:cNvSpPr txBox="1"/>
          <p:nvPr>
            <p:ph idx="1" type="body"/>
          </p:nvPr>
        </p:nvSpPr>
        <p:spPr>
          <a:xfrm>
            <a:off x="311700" y="742327"/>
            <a:ext cx="8520600" cy="4401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Open Sans"/>
              <a:buAutoNum type="arabicPeriod"/>
            </a:pPr>
            <a:r>
              <a:rPr lang="en">
                <a:latin typeface="Open Sans"/>
                <a:ea typeface="Open Sans"/>
                <a:cs typeface="Open Sans"/>
                <a:sym typeface="Open Sans"/>
              </a:rPr>
              <a:t>Open these slides @ </a:t>
            </a:r>
            <a:r>
              <a:rPr lang="en" u="sng">
                <a:solidFill>
                  <a:schemeClr val="hlink"/>
                </a:solidFill>
                <a:latin typeface="Open Sans"/>
                <a:ea typeface="Open Sans"/>
                <a:cs typeface="Open Sans"/>
                <a:sym typeface="Open Sans"/>
                <a:hlinkClick r:id="rId3"/>
              </a:rPr>
              <a:t>http://ap.pn/2myptQi</a:t>
            </a:r>
            <a:endParaRPr>
              <a:latin typeface="Open Sans"/>
              <a:ea typeface="Open Sans"/>
              <a:cs typeface="Open Sans"/>
              <a:sym typeface="Open Sans"/>
            </a:endParaRPr>
          </a:p>
          <a:p>
            <a:pPr indent="-342900" lvl="0" marL="457200" rtl="0">
              <a:spcBef>
                <a:spcPts val="0"/>
              </a:spcBef>
              <a:spcAft>
                <a:spcPts val="0"/>
              </a:spcAft>
              <a:buSzPts val="1800"/>
              <a:buFont typeface="Open Sans"/>
              <a:buAutoNum type="arabicPeriod"/>
            </a:pPr>
            <a:r>
              <a:rPr lang="en">
                <a:latin typeface="Open Sans"/>
                <a:ea typeface="Open Sans"/>
                <a:cs typeface="Open Sans"/>
                <a:sym typeface="Open Sans"/>
              </a:rPr>
              <a:t>Skip the setup with CodeSandbox: </a:t>
            </a:r>
            <a:r>
              <a:rPr lang="en" u="sng">
                <a:solidFill>
                  <a:schemeClr val="hlink"/>
                </a:solidFill>
                <a:latin typeface="Open Sans"/>
                <a:ea typeface="Open Sans"/>
                <a:cs typeface="Open Sans"/>
                <a:sym typeface="Open Sans"/>
                <a:hlinkClick r:id="rId4"/>
              </a:rPr>
              <a:t>http://ap.pn/2lGZ07W</a:t>
            </a:r>
            <a:r>
              <a:rPr lang="en">
                <a:latin typeface="Open Sans"/>
                <a:ea typeface="Open Sans"/>
                <a:cs typeface="Open Sans"/>
                <a:sym typeface="Open Sans"/>
              </a:rPr>
              <a:t> </a:t>
            </a:r>
            <a:r>
              <a:rPr lang="en" sz="1200">
                <a:latin typeface="Open Sans"/>
                <a:ea typeface="Open Sans"/>
                <a:cs typeface="Open Sans"/>
                <a:sym typeface="Open Sans"/>
              </a:rPr>
              <a:t>(styling may not work)</a:t>
            </a:r>
            <a:endParaRPr sz="1200">
              <a:latin typeface="Open Sans"/>
              <a:ea typeface="Open Sans"/>
              <a:cs typeface="Open Sans"/>
              <a:sym typeface="Open Sans"/>
            </a:endParaRPr>
          </a:p>
          <a:p>
            <a:pPr indent="0" lvl="0" marL="0" rtl="0">
              <a:spcBef>
                <a:spcPts val="0"/>
              </a:spcBef>
              <a:spcAft>
                <a:spcPts val="0"/>
              </a:spcAft>
              <a:buNone/>
            </a:pPr>
            <a:r>
              <a:rPr lang="en">
                <a:latin typeface="Open Sans"/>
                <a:ea typeface="Open Sans"/>
                <a:cs typeface="Open Sans"/>
                <a:sym typeface="Open Sans"/>
              </a:rPr>
              <a:t>	</a:t>
            </a:r>
            <a:r>
              <a:rPr b="1" lang="en">
                <a:latin typeface="Open Sans"/>
                <a:ea typeface="Open Sans"/>
                <a:cs typeface="Open Sans"/>
                <a:sym typeface="Open Sans"/>
              </a:rPr>
              <a:t>OR</a:t>
            </a:r>
            <a:endParaRPr b="1">
              <a:latin typeface="Open Sans"/>
              <a:ea typeface="Open Sans"/>
              <a:cs typeface="Open Sans"/>
              <a:sym typeface="Open Sans"/>
            </a:endParaRPr>
          </a:p>
          <a:p>
            <a:pPr indent="-342900" lvl="0" marL="457200" rtl="0">
              <a:spcBef>
                <a:spcPts val="0"/>
              </a:spcBef>
              <a:spcAft>
                <a:spcPts val="0"/>
              </a:spcAft>
              <a:buSzPts val="1800"/>
              <a:buFont typeface="Open Sans"/>
              <a:buAutoNum type="arabicPeriod"/>
            </a:pPr>
            <a:r>
              <a:rPr lang="en">
                <a:latin typeface="Open Sans"/>
                <a:ea typeface="Open Sans"/>
                <a:cs typeface="Open Sans"/>
                <a:sym typeface="Open Sans"/>
              </a:rPr>
              <a:t>Download and install Node.js with the defaults:</a:t>
            </a:r>
            <a:br>
              <a:rPr lang="en">
                <a:latin typeface="Open Sans"/>
                <a:ea typeface="Open Sans"/>
                <a:cs typeface="Open Sans"/>
                <a:sym typeface="Open Sans"/>
              </a:rPr>
            </a:br>
            <a:r>
              <a:rPr lang="en">
                <a:latin typeface="Open Sans"/>
                <a:ea typeface="Open Sans"/>
                <a:cs typeface="Open Sans"/>
                <a:sym typeface="Open Sans"/>
              </a:rPr>
              <a:t>	</a:t>
            </a:r>
            <a:r>
              <a:rPr lang="en" u="sng">
                <a:solidFill>
                  <a:schemeClr val="hlink"/>
                </a:solidFill>
                <a:latin typeface="Open Sans"/>
                <a:ea typeface="Open Sans"/>
                <a:cs typeface="Open Sans"/>
                <a:sym typeface="Open Sans"/>
                <a:hlinkClick r:id="rId5"/>
              </a:rPr>
              <a:t>https://nodejs.org/en/download/</a:t>
            </a:r>
            <a:r>
              <a:rPr lang="en" u="sng">
                <a:solidFill>
                  <a:schemeClr val="hlink"/>
                </a:solidFill>
                <a:latin typeface="Open Sans"/>
                <a:ea typeface="Open Sans"/>
                <a:cs typeface="Open Sans"/>
                <a:sym typeface="Open Sans"/>
              </a:rPr>
              <a:t> </a:t>
            </a:r>
            <a:endParaRPr u="sng">
              <a:solidFill>
                <a:schemeClr val="hlink"/>
              </a:solidFill>
              <a:latin typeface="Open Sans"/>
              <a:ea typeface="Open Sans"/>
              <a:cs typeface="Open Sans"/>
              <a:sym typeface="Open Sans"/>
            </a:endParaRPr>
          </a:p>
          <a:p>
            <a:pPr indent="457200" lvl="0" marL="457200" rtl="0">
              <a:spcBef>
                <a:spcPts val="0"/>
              </a:spcBef>
              <a:spcAft>
                <a:spcPts val="0"/>
              </a:spcAft>
              <a:buNone/>
            </a:pPr>
            <a:r>
              <a:rPr lang="en" sz="1400">
                <a:latin typeface="Open Sans"/>
                <a:ea typeface="Open Sans"/>
                <a:cs typeface="Open Sans"/>
                <a:sym typeface="Open Sans"/>
              </a:rPr>
              <a:t>Note: Windows users may use the Node.js command prompt</a:t>
            </a:r>
            <a:endParaRPr sz="1400">
              <a:latin typeface="Open Sans"/>
              <a:ea typeface="Open Sans"/>
              <a:cs typeface="Open Sans"/>
              <a:sym typeface="Open Sans"/>
            </a:endParaRPr>
          </a:p>
          <a:p>
            <a:pPr indent="-342900" lvl="0" marL="457200" rtl="0">
              <a:spcBef>
                <a:spcPts val="0"/>
              </a:spcBef>
              <a:spcAft>
                <a:spcPts val="0"/>
              </a:spcAft>
              <a:buSzPts val="1800"/>
              <a:buFont typeface="Open Sans"/>
              <a:buAutoNum type="arabicPeriod"/>
            </a:pPr>
            <a:r>
              <a:rPr lang="en">
                <a:latin typeface="Open Sans"/>
                <a:ea typeface="Open Sans"/>
                <a:cs typeface="Open Sans"/>
                <a:sym typeface="Open Sans"/>
              </a:rPr>
              <a:t>Download and unzip the starter project</a:t>
            </a:r>
            <a:r>
              <a:rPr lang="en"/>
              <a:t>: </a:t>
            </a:r>
            <a:r>
              <a:rPr lang="en" u="sng">
                <a:solidFill>
                  <a:schemeClr val="accent5"/>
                </a:solidFill>
                <a:latin typeface="Open Sans"/>
                <a:ea typeface="Open Sans"/>
                <a:cs typeface="Open Sans"/>
                <a:sym typeface="Open Sans"/>
                <a:hlinkClick r:id="rId6"/>
              </a:rPr>
              <a:t>http://ap.pn/2ynVJR6</a:t>
            </a:r>
            <a:r>
              <a:rPr lang="en">
                <a:latin typeface="Open Sans"/>
                <a:ea typeface="Open Sans"/>
                <a:cs typeface="Open Sans"/>
                <a:sym typeface="Open Sans"/>
              </a:rPr>
              <a:t> </a:t>
            </a:r>
            <a:endParaRPr>
              <a:latin typeface="Open Sans"/>
              <a:ea typeface="Open Sans"/>
              <a:cs typeface="Open Sans"/>
              <a:sym typeface="Open Sans"/>
            </a:endParaRPr>
          </a:p>
          <a:p>
            <a:pPr indent="-317500" lvl="1" marL="914400" rtl="0">
              <a:spcBef>
                <a:spcPts val="0"/>
              </a:spcBef>
              <a:spcAft>
                <a:spcPts val="0"/>
              </a:spcAft>
              <a:buSzPts val="1400"/>
              <a:buFont typeface="Open Sans"/>
              <a:buAutoNum type="alphaLcPeriod"/>
            </a:pPr>
            <a:r>
              <a:rPr lang="en">
                <a:latin typeface="Open Sans"/>
                <a:ea typeface="Open Sans"/>
                <a:cs typeface="Open Sans"/>
                <a:sym typeface="Open Sans"/>
              </a:rPr>
              <a:t>For Github instructions, </a:t>
            </a:r>
            <a:r>
              <a:rPr lang="en" u="sng">
                <a:solidFill>
                  <a:schemeClr val="accent5"/>
                </a:solidFill>
                <a:latin typeface="Open Sans"/>
                <a:ea typeface="Open Sans"/>
                <a:cs typeface="Open Sans"/>
                <a:sym typeface="Open Sans"/>
                <a:hlinkClick r:id="rId7"/>
              </a:rPr>
              <a:t>click here</a:t>
            </a:r>
            <a:endParaRPr sz="1400">
              <a:latin typeface="Open Sans"/>
              <a:ea typeface="Open Sans"/>
              <a:cs typeface="Open Sans"/>
              <a:sym typeface="Open Sans"/>
            </a:endParaRPr>
          </a:p>
          <a:p>
            <a:pPr indent="-342900" lvl="0" marL="457200" rtl="0">
              <a:spcBef>
                <a:spcPts val="0"/>
              </a:spcBef>
              <a:spcAft>
                <a:spcPts val="0"/>
              </a:spcAft>
              <a:buSzPts val="1800"/>
              <a:buFont typeface="Open Sans"/>
              <a:buAutoNum type="arabicPeriod"/>
            </a:pPr>
            <a:r>
              <a:rPr lang="en">
                <a:latin typeface="Open Sans"/>
                <a:ea typeface="Open Sans"/>
                <a:cs typeface="Open Sans"/>
                <a:sym typeface="Open Sans"/>
              </a:rPr>
              <a:t>Download and install the latest version of </a:t>
            </a:r>
            <a:r>
              <a:rPr lang="en" u="sng">
                <a:solidFill>
                  <a:schemeClr val="hlink"/>
                </a:solidFill>
                <a:latin typeface="Open Sans"/>
                <a:ea typeface="Open Sans"/>
                <a:cs typeface="Open Sans"/>
                <a:sym typeface="Open Sans"/>
                <a:hlinkClick r:id="rId8"/>
              </a:rPr>
              <a:t>Sublime</a:t>
            </a:r>
            <a:r>
              <a:rPr lang="en">
                <a:latin typeface="Open Sans"/>
                <a:ea typeface="Open Sans"/>
                <a:cs typeface="Open Sans"/>
                <a:sym typeface="Open Sans"/>
              </a:rPr>
              <a:t> (or preferred editor):</a:t>
            </a:r>
            <a:br>
              <a:rPr lang="en">
                <a:latin typeface="Open Sans"/>
                <a:ea typeface="Open Sans"/>
                <a:cs typeface="Open Sans"/>
                <a:sym typeface="Open Sans"/>
              </a:rPr>
            </a:br>
            <a:r>
              <a:rPr lang="en">
                <a:latin typeface="Open Sans"/>
                <a:ea typeface="Open Sans"/>
                <a:cs typeface="Open Sans"/>
                <a:sym typeface="Open Sans"/>
              </a:rPr>
              <a:t>	</a:t>
            </a:r>
            <a:r>
              <a:rPr lang="en" u="sng">
                <a:solidFill>
                  <a:schemeClr val="hlink"/>
                </a:solidFill>
                <a:latin typeface="Open Sans"/>
                <a:ea typeface="Open Sans"/>
                <a:cs typeface="Open Sans"/>
                <a:sym typeface="Open Sans"/>
                <a:hlinkClick r:id="rId9"/>
              </a:rPr>
              <a:t>https://www.sublimetext.com/</a:t>
            </a:r>
            <a:r>
              <a:rPr lang="en">
                <a:latin typeface="Open Sans"/>
                <a:ea typeface="Open Sans"/>
                <a:cs typeface="Open Sans"/>
                <a:sym typeface="Open Sans"/>
              </a:rPr>
              <a:t> </a:t>
            </a:r>
            <a:endParaRPr>
              <a:latin typeface="Open Sans"/>
              <a:ea typeface="Open Sans"/>
              <a:cs typeface="Open Sans"/>
              <a:sym typeface="Open Sans"/>
            </a:endParaRPr>
          </a:p>
          <a:p>
            <a:pPr indent="-342900" lvl="0" marL="457200" rtl="0">
              <a:spcBef>
                <a:spcPts val="0"/>
              </a:spcBef>
              <a:spcAft>
                <a:spcPts val="0"/>
              </a:spcAft>
              <a:buSzPts val="1800"/>
              <a:buFont typeface="Open Sans"/>
              <a:buAutoNum type="arabicPeriod"/>
            </a:pPr>
            <a:r>
              <a:rPr lang="en">
                <a:latin typeface="Open Sans"/>
                <a:ea typeface="Open Sans"/>
                <a:cs typeface="Open Sans"/>
                <a:sym typeface="Open Sans"/>
              </a:rPr>
              <a:t>Open Sublime or IDE of choice </a:t>
            </a:r>
            <a:r>
              <a:rPr lang="en" sz="1400">
                <a:latin typeface="Open Sans"/>
                <a:ea typeface="Open Sans"/>
                <a:cs typeface="Open Sans"/>
                <a:sym typeface="Open Sans"/>
              </a:rPr>
              <a:t> (remaining steps are optional)</a:t>
            </a:r>
            <a:endParaRPr>
              <a:latin typeface="Open Sans"/>
              <a:ea typeface="Open Sans"/>
              <a:cs typeface="Open Sans"/>
              <a:sym typeface="Open Sans"/>
            </a:endParaRPr>
          </a:p>
          <a:p>
            <a:pPr indent="-317500" lvl="1" marL="914400" rtl="0">
              <a:spcBef>
                <a:spcPts val="0"/>
              </a:spcBef>
              <a:spcAft>
                <a:spcPts val="0"/>
              </a:spcAft>
              <a:buSzPts val="1400"/>
              <a:buFont typeface="Open Sans"/>
              <a:buAutoNum type="alphaLcPeriod"/>
            </a:pPr>
            <a:r>
              <a:rPr lang="en" u="sng">
                <a:solidFill>
                  <a:schemeClr val="hlink"/>
                </a:solidFill>
                <a:latin typeface="Open Sans"/>
                <a:ea typeface="Open Sans"/>
                <a:cs typeface="Open Sans"/>
                <a:sym typeface="Open Sans"/>
                <a:hlinkClick r:id="rId10"/>
              </a:rPr>
              <a:t>Install “Package Control” and “Babel”</a:t>
            </a:r>
            <a:endParaRPr>
              <a:latin typeface="Open Sans"/>
              <a:ea typeface="Open Sans"/>
              <a:cs typeface="Open Sans"/>
              <a:sym typeface="Open Sans"/>
            </a:endParaRPr>
          </a:p>
          <a:p>
            <a:pPr indent="-317500" lvl="1" marL="914400" rtl="0">
              <a:spcBef>
                <a:spcPts val="0"/>
              </a:spcBef>
              <a:spcAft>
                <a:spcPts val="0"/>
              </a:spcAft>
              <a:buSzPts val="1400"/>
              <a:buFont typeface="Open Sans"/>
              <a:buAutoNum type="alphaLcPeriod"/>
            </a:pPr>
            <a:r>
              <a:rPr lang="en">
                <a:latin typeface="Open Sans"/>
                <a:ea typeface="Open Sans"/>
                <a:cs typeface="Open Sans"/>
                <a:sym typeface="Open Sans"/>
              </a:rPr>
              <a:t>Change the syntax highlighting to Javascript (Babel)</a:t>
            </a:r>
            <a:endParaRPr>
              <a:latin typeface="Open Sans"/>
              <a:ea typeface="Open Sans"/>
              <a:cs typeface="Open Sans"/>
              <a:sym typeface="Open Sans"/>
            </a:endParaRPr>
          </a:p>
          <a:p>
            <a:pPr indent="-317500" lvl="2" marL="1371600" rtl="0">
              <a:spcBef>
                <a:spcPts val="0"/>
              </a:spcBef>
              <a:spcAft>
                <a:spcPts val="0"/>
              </a:spcAft>
              <a:buSzPts val="1400"/>
              <a:buFont typeface="Open Sans"/>
              <a:buAutoNum type="romanLcPeriod"/>
            </a:pPr>
            <a:r>
              <a:rPr lang="en">
                <a:latin typeface="Open Sans"/>
                <a:ea typeface="Open Sans"/>
                <a:cs typeface="Open Sans"/>
                <a:sym typeface="Open Sans"/>
              </a:rPr>
              <a:t>View &gt; Syntax &gt; Babel &gt; Javascript (Babel)</a:t>
            </a:r>
            <a:endParaRPr>
              <a:latin typeface="Open Sans"/>
              <a:ea typeface="Open Sans"/>
              <a:cs typeface="Open Sans"/>
              <a:sym typeface="Open Sans"/>
            </a:endParaRPr>
          </a:p>
          <a:p>
            <a:pPr indent="-317500" lvl="1" marL="914400" rtl="0">
              <a:spcBef>
                <a:spcPts val="0"/>
              </a:spcBef>
              <a:spcAft>
                <a:spcPts val="0"/>
              </a:spcAft>
              <a:buSzPts val="1400"/>
              <a:buFont typeface="Open Sans"/>
              <a:buAutoNum type="alphaLcPeriod"/>
            </a:pPr>
            <a:r>
              <a:rPr lang="en">
                <a:latin typeface="Open Sans"/>
                <a:ea typeface="Open Sans"/>
                <a:cs typeface="Open Sans"/>
                <a:sym typeface="Open Sans"/>
              </a:rPr>
              <a:t>Go to File &gt; Open... &gt; select the starter project folder</a:t>
            </a:r>
            <a:endParaRPr>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Shape 37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Setup</a:t>
            </a:r>
            <a:endParaRPr>
              <a:latin typeface="Open Sans"/>
              <a:ea typeface="Open Sans"/>
              <a:cs typeface="Open Sans"/>
              <a:sym typeface="Open Sans"/>
            </a:endParaRPr>
          </a:p>
        </p:txBody>
      </p:sp>
      <p:sp>
        <p:nvSpPr>
          <p:cNvPr id="376" name="Shape 376"/>
          <p:cNvSpPr txBox="1"/>
          <p:nvPr>
            <p:ph idx="1" type="body"/>
          </p:nvPr>
        </p:nvSpPr>
        <p:spPr>
          <a:xfrm>
            <a:off x="311700" y="742313"/>
            <a:ext cx="8520600" cy="3799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Open Sans"/>
              <a:buAutoNum type="arabicPeriod"/>
            </a:pPr>
            <a:r>
              <a:rPr lang="en">
                <a:latin typeface="Open Sans"/>
                <a:ea typeface="Open Sans"/>
                <a:cs typeface="Open Sans"/>
                <a:sym typeface="Open Sans"/>
              </a:rPr>
              <a:t>Open these slides @ </a:t>
            </a:r>
            <a:r>
              <a:rPr lang="en" u="sng">
                <a:solidFill>
                  <a:schemeClr val="hlink"/>
                </a:solidFill>
                <a:latin typeface="Open Sans"/>
                <a:ea typeface="Open Sans"/>
                <a:cs typeface="Open Sans"/>
                <a:sym typeface="Open Sans"/>
                <a:hlinkClick r:id="rId3"/>
              </a:rPr>
              <a:t>http://ap.pn/2myptQi</a:t>
            </a:r>
            <a:endParaRPr>
              <a:latin typeface="Open Sans"/>
              <a:ea typeface="Open Sans"/>
              <a:cs typeface="Open Sans"/>
              <a:sym typeface="Open Sans"/>
            </a:endParaRPr>
          </a:p>
          <a:p>
            <a:pPr indent="-342900" lvl="0" marL="457200" rtl="0">
              <a:spcBef>
                <a:spcPts val="0"/>
              </a:spcBef>
              <a:spcAft>
                <a:spcPts val="0"/>
              </a:spcAft>
              <a:buSzPts val="1800"/>
              <a:buFont typeface="Open Sans"/>
              <a:buAutoNum type="arabicPeriod"/>
            </a:pPr>
            <a:r>
              <a:rPr lang="en">
                <a:latin typeface="Open Sans"/>
                <a:ea typeface="Open Sans"/>
                <a:cs typeface="Open Sans"/>
                <a:sym typeface="Open Sans"/>
              </a:rPr>
              <a:t>Skip the setup with CodeSandbox: </a:t>
            </a:r>
            <a:r>
              <a:rPr lang="en" u="sng">
                <a:solidFill>
                  <a:schemeClr val="hlink"/>
                </a:solidFill>
                <a:latin typeface="Open Sans"/>
                <a:ea typeface="Open Sans"/>
                <a:cs typeface="Open Sans"/>
                <a:sym typeface="Open Sans"/>
                <a:hlinkClick r:id="rId4"/>
              </a:rPr>
              <a:t>http://ap.pn/2lGZ07W</a:t>
            </a:r>
            <a:r>
              <a:rPr lang="en">
                <a:latin typeface="Open Sans"/>
                <a:ea typeface="Open Sans"/>
                <a:cs typeface="Open Sans"/>
                <a:sym typeface="Open Sans"/>
              </a:rPr>
              <a:t> </a:t>
            </a:r>
            <a:r>
              <a:rPr lang="en" sz="1200">
                <a:latin typeface="Open Sans"/>
                <a:ea typeface="Open Sans"/>
                <a:cs typeface="Open Sans"/>
                <a:sym typeface="Open Sans"/>
              </a:rPr>
              <a:t>(styling may not work)</a:t>
            </a:r>
            <a:endParaRPr sz="1200">
              <a:latin typeface="Open Sans"/>
              <a:ea typeface="Open Sans"/>
              <a:cs typeface="Open Sans"/>
              <a:sym typeface="Open Sans"/>
            </a:endParaRPr>
          </a:p>
          <a:p>
            <a:pPr indent="0" lvl="0" marL="0" rtl="0">
              <a:spcBef>
                <a:spcPts val="0"/>
              </a:spcBef>
              <a:spcAft>
                <a:spcPts val="0"/>
              </a:spcAft>
              <a:buNone/>
            </a:pPr>
            <a:r>
              <a:rPr lang="en">
                <a:latin typeface="Open Sans"/>
                <a:ea typeface="Open Sans"/>
                <a:cs typeface="Open Sans"/>
                <a:sym typeface="Open Sans"/>
              </a:rPr>
              <a:t>	</a:t>
            </a:r>
            <a:r>
              <a:rPr b="1" lang="en">
                <a:latin typeface="Open Sans"/>
                <a:ea typeface="Open Sans"/>
                <a:cs typeface="Open Sans"/>
                <a:sym typeface="Open Sans"/>
              </a:rPr>
              <a:t>OR</a:t>
            </a:r>
            <a:endParaRPr b="1">
              <a:latin typeface="Open Sans"/>
              <a:ea typeface="Open Sans"/>
              <a:cs typeface="Open Sans"/>
              <a:sym typeface="Open Sans"/>
            </a:endParaRPr>
          </a:p>
          <a:p>
            <a:pPr indent="-342900" lvl="0" marL="457200" rtl="0">
              <a:spcBef>
                <a:spcPts val="0"/>
              </a:spcBef>
              <a:spcAft>
                <a:spcPts val="0"/>
              </a:spcAft>
              <a:buSzPts val="1800"/>
              <a:buFont typeface="Open Sans"/>
              <a:buAutoNum type="arabicPeriod"/>
            </a:pPr>
            <a:r>
              <a:rPr lang="en">
                <a:latin typeface="Open Sans"/>
                <a:ea typeface="Open Sans"/>
                <a:cs typeface="Open Sans"/>
                <a:sym typeface="Open Sans"/>
              </a:rPr>
              <a:t>Download and install Node.js with the defaults:</a:t>
            </a:r>
            <a:br>
              <a:rPr lang="en">
                <a:latin typeface="Open Sans"/>
                <a:ea typeface="Open Sans"/>
                <a:cs typeface="Open Sans"/>
                <a:sym typeface="Open Sans"/>
              </a:rPr>
            </a:br>
            <a:r>
              <a:rPr lang="en">
                <a:latin typeface="Open Sans"/>
                <a:ea typeface="Open Sans"/>
                <a:cs typeface="Open Sans"/>
                <a:sym typeface="Open Sans"/>
              </a:rPr>
              <a:t>	</a:t>
            </a:r>
            <a:r>
              <a:rPr lang="en" u="sng">
                <a:solidFill>
                  <a:schemeClr val="hlink"/>
                </a:solidFill>
                <a:latin typeface="Open Sans"/>
                <a:ea typeface="Open Sans"/>
                <a:cs typeface="Open Sans"/>
                <a:sym typeface="Open Sans"/>
                <a:hlinkClick r:id="rId5"/>
              </a:rPr>
              <a:t>https://nodejs.org/en/download/</a:t>
            </a:r>
            <a:r>
              <a:rPr lang="en" u="sng">
                <a:solidFill>
                  <a:schemeClr val="hlink"/>
                </a:solidFill>
                <a:latin typeface="Open Sans"/>
                <a:ea typeface="Open Sans"/>
                <a:cs typeface="Open Sans"/>
                <a:sym typeface="Open Sans"/>
              </a:rPr>
              <a:t> </a:t>
            </a:r>
            <a:endParaRPr u="sng">
              <a:solidFill>
                <a:schemeClr val="hlink"/>
              </a:solidFill>
              <a:latin typeface="Open Sans"/>
              <a:ea typeface="Open Sans"/>
              <a:cs typeface="Open Sans"/>
              <a:sym typeface="Open Sans"/>
            </a:endParaRPr>
          </a:p>
          <a:p>
            <a:pPr indent="457200" lvl="0" marL="457200" rtl="0">
              <a:spcBef>
                <a:spcPts val="0"/>
              </a:spcBef>
              <a:spcAft>
                <a:spcPts val="0"/>
              </a:spcAft>
              <a:buNone/>
            </a:pPr>
            <a:r>
              <a:rPr lang="en" sz="1400">
                <a:latin typeface="Open Sans"/>
                <a:ea typeface="Open Sans"/>
                <a:cs typeface="Open Sans"/>
                <a:sym typeface="Open Sans"/>
              </a:rPr>
              <a:t>Note: Windows users may use the Node.js command prompt</a:t>
            </a:r>
            <a:endParaRPr sz="1400">
              <a:latin typeface="Open Sans"/>
              <a:ea typeface="Open Sans"/>
              <a:cs typeface="Open Sans"/>
              <a:sym typeface="Open Sans"/>
            </a:endParaRPr>
          </a:p>
          <a:p>
            <a:pPr indent="-342900" lvl="0" marL="457200" rtl="0">
              <a:spcBef>
                <a:spcPts val="0"/>
              </a:spcBef>
              <a:spcAft>
                <a:spcPts val="0"/>
              </a:spcAft>
              <a:buSzPts val="1800"/>
              <a:buFont typeface="Open Sans"/>
              <a:buAutoNum type="arabicPeriod"/>
            </a:pPr>
            <a:r>
              <a:rPr lang="en">
                <a:latin typeface="Open Sans"/>
                <a:ea typeface="Open Sans"/>
                <a:cs typeface="Open Sans"/>
                <a:sym typeface="Open Sans"/>
              </a:rPr>
              <a:t>Download and unzip the starter project</a:t>
            </a:r>
            <a:r>
              <a:rPr lang="en"/>
              <a:t>: </a:t>
            </a:r>
            <a:r>
              <a:rPr lang="en" u="sng">
                <a:solidFill>
                  <a:schemeClr val="accent5"/>
                </a:solidFill>
                <a:latin typeface="Open Sans"/>
                <a:ea typeface="Open Sans"/>
                <a:cs typeface="Open Sans"/>
                <a:sym typeface="Open Sans"/>
                <a:hlinkClick r:id="rId6"/>
              </a:rPr>
              <a:t>http://ap.pn/2ynVJR6</a:t>
            </a:r>
            <a:r>
              <a:rPr lang="en">
                <a:latin typeface="Open Sans"/>
                <a:ea typeface="Open Sans"/>
                <a:cs typeface="Open Sans"/>
                <a:sym typeface="Open Sans"/>
              </a:rPr>
              <a:t> </a:t>
            </a:r>
            <a:endParaRPr>
              <a:latin typeface="Open Sans"/>
              <a:ea typeface="Open Sans"/>
              <a:cs typeface="Open Sans"/>
              <a:sym typeface="Open Sans"/>
            </a:endParaRPr>
          </a:p>
          <a:p>
            <a:pPr indent="-317500" lvl="1" marL="914400" rtl="0">
              <a:spcBef>
                <a:spcPts val="0"/>
              </a:spcBef>
              <a:spcAft>
                <a:spcPts val="0"/>
              </a:spcAft>
              <a:buSzPts val="1400"/>
              <a:buFont typeface="Open Sans"/>
              <a:buAutoNum type="alphaLcPeriod"/>
            </a:pPr>
            <a:r>
              <a:rPr lang="en">
                <a:latin typeface="Open Sans"/>
                <a:ea typeface="Open Sans"/>
                <a:cs typeface="Open Sans"/>
                <a:sym typeface="Open Sans"/>
              </a:rPr>
              <a:t>For Github instructions, </a:t>
            </a:r>
            <a:r>
              <a:rPr lang="en" u="sng">
                <a:solidFill>
                  <a:schemeClr val="accent5"/>
                </a:solidFill>
                <a:latin typeface="Open Sans"/>
                <a:ea typeface="Open Sans"/>
                <a:cs typeface="Open Sans"/>
                <a:sym typeface="Open Sans"/>
                <a:hlinkClick r:id="rId7"/>
              </a:rPr>
              <a:t>click here</a:t>
            </a:r>
            <a:endParaRPr sz="1400">
              <a:latin typeface="Open Sans"/>
              <a:ea typeface="Open Sans"/>
              <a:cs typeface="Open Sans"/>
              <a:sym typeface="Open Sans"/>
            </a:endParaRPr>
          </a:p>
          <a:p>
            <a:pPr indent="-342900" lvl="0" marL="457200" rtl="0">
              <a:spcBef>
                <a:spcPts val="0"/>
              </a:spcBef>
              <a:spcAft>
                <a:spcPts val="0"/>
              </a:spcAft>
              <a:buSzPts val="1800"/>
              <a:buFont typeface="Open Sans"/>
              <a:buAutoNum type="arabicPeriod"/>
            </a:pPr>
            <a:r>
              <a:rPr lang="en">
                <a:latin typeface="Open Sans"/>
                <a:ea typeface="Open Sans"/>
                <a:cs typeface="Open Sans"/>
                <a:sym typeface="Open Sans"/>
              </a:rPr>
              <a:t>Download and install the latest version of </a:t>
            </a:r>
            <a:r>
              <a:rPr lang="en" u="sng">
                <a:solidFill>
                  <a:schemeClr val="hlink"/>
                </a:solidFill>
                <a:latin typeface="Open Sans"/>
                <a:ea typeface="Open Sans"/>
                <a:cs typeface="Open Sans"/>
                <a:sym typeface="Open Sans"/>
                <a:hlinkClick r:id="rId8"/>
              </a:rPr>
              <a:t>Sublime</a:t>
            </a:r>
            <a:r>
              <a:rPr lang="en">
                <a:latin typeface="Open Sans"/>
                <a:ea typeface="Open Sans"/>
                <a:cs typeface="Open Sans"/>
                <a:sym typeface="Open Sans"/>
              </a:rPr>
              <a:t> (or preferred editor):</a:t>
            </a:r>
            <a:br>
              <a:rPr lang="en">
                <a:latin typeface="Open Sans"/>
                <a:ea typeface="Open Sans"/>
                <a:cs typeface="Open Sans"/>
                <a:sym typeface="Open Sans"/>
              </a:rPr>
            </a:br>
            <a:r>
              <a:rPr lang="en">
                <a:latin typeface="Open Sans"/>
                <a:ea typeface="Open Sans"/>
                <a:cs typeface="Open Sans"/>
                <a:sym typeface="Open Sans"/>
              </a:rPr>
              <a:t>	</a:t>
            </a:r>
            <a:r>
              <a:rPr lang="en" u="sng">
                <a:solidFill>
                  <a:schemeClr val="hlink"/>
                </a:solidFill>
                <a:latin typeface="Open Sans"/>
                <a:ea typeface="Open Sans"/>
                <a:cs typeface="Open Sans"/>
                <a:sym typeface="Open Sans"/>
                <a:hlinkClick r:id="rId9"/>
              </a:rPr>
              <a:t>https://www.sublimetext.com/</a:t>
            </a:r>
            <a:r>
              <a:rPr lang="en">
                <a:latin typeface="Open Sans"/>
                <a:ea typeface="Open Sans"/>
                <a:cs typeface="Open Sans"/>
                <a:sym typeface="Open Sans"/>
              </a:rPr>
              <a:t> </a:t>
            </a:r>
            <a:endParaRPr>
              <a:latin typeface="Open Sans"/>
              <a:ea typeface="Open Sans"/>
              <a:cs typeface="Open Sans"/>
              <a:sym typeface="Open Sans"/>
            </a:endParaRPr>
          </a:p>
          <a:p>
            <a:pPr indent="-342900" lvl="0" marL="457200" rtl="0">
              <a:spcBef>
                <a:spcPts val="0"/>
              </a:spcBef>
              <a:spcAft>
                <a:spcPts val="0"/>
              </a:spcAft>
              <a:buSzPts val="1800"/>
              <a:buFont typeface="Open Sans"/>
              <a:buAutoNum type="arabicPeriod"/>
            </a:pPr>
            <a:r>
              <a:rPr lang="en">
                <a:latin typeface="Open Sans"/>
                <a:ea typeface="Open Sans"/>
                <a:cs typeface="Open Sans"/>
                <a:sym typeface="Open Sans"/>
              </a:rPr>
              <a:t>Open Sublime or IDE of choice </a:t>
            </a:r>
            <a:r>
              <a:rPr lang="en" sz="1400">
                <a:latin typeface="Open Sans"/>
                <a:ea typeface="Open Sans"/>
                <a:cs typeface="Open Sans"/>
                <a:sym typeface="Open Sans"/>
              </a:rPr>
              <a:t> (remaining steps are optional)</a:t>
            </a:r>
            <a:endParaRPr>
              <a:latin typeface="Open Sans"/>
              <a:ea typeface="Open Sans"/>
              <a:cs typeface="Open Sans"/>
              <a:sym typeface="Open Sans"/>
            </a:endParaRPr>
          </a:p>
          <a:p>
            <a:pPr indent="-317500" lvl="1" marL="914400" rtl="0">
              <a:spcBef>
                <a:spcPts val="0"/>
              </a:spcBef>
              <a:spcAft>
                <a:spcPts val="0"/>
              </a:spcAft>
              <a:buSzPts val="1400"/>
              <a:buFont typeface="Open Sans"/>
              <a:buAutoNum type="alphaLcPeriod"/>
            </a:pPr>
            <a:r>
              <a:rPr lang="en" u="sng">
                <a:solidFill>
                  <a:schemeClr val="hlink"/>
                </a:solidFill>
                <a:latin typeface="Open Sans"/>
                <a:ea typeface="Open Sans"/>
                <a:cs typeface="Open Sans"/>
                <a:sym typeface="Open Sans"/>
                <a:hlinkClick r:id="rId10"/>
              </a:rPr>
              <a:t>Install “Package Control” and “Babel”</a:t>
            </a:r>
            <a:endParaRPr>
              <a:latin typeface="Open Sans"/>
              <a:ea typeface="Open Sans"/>
              <a:cs typeface="Open Sans"/>
              <a:sym typeface="Open Sans"/>
            </a:endParaRPr>
          </a:p>
          <a:p>
            <a:pPr indent="-317500" lvl="1" marL="914400" rtl="0">
              <a:spcBef>
                <a:spcPts val="0"/>
              </a:spcBef>
              <a:spcAft>
                <a:spcPts val="0"/>
              </a:spcAft>
              <a:buSzPts val="1400"/>
              <a:buFont typeface="Open Sans"/>
              <a:buAutoNum type="alphaLcPeriod"/>
            </a:pPr>
            <a:r>
              <a:rPr lang="en">
                <a:latin typeface="Open Sans"/>
                <a:ea typeface="Open Sans"/>
                <a:cs typeface="Open Sans"/>
                <a:sym typeface="Open Sans"/>
              </a:rPr>
              <a:t>Change the syntax highlighting to Javascript (Babel)</a:t>
            </a:r>
            <a:endParaRPr>
              <a:latin typeface="Open Sans"/>
              <a:ea typeface="Open Sans"/>
              <a:cs typeface="Open Sans"/>
              <a:sym typeface="Open Sans"/>
            </a:endParaRPr>
          </a:p>
          <a:p>
            <a:pPr indent="-317500" lvl="2" marL="1371600" rtl="0">
              <a:spcBef>
                <a:spcPts val="0"/>
              </a:spcBef>
              <a:spcAft>
                <a:spcPts val="0"/>
              </a:spcAft>
              <a:buSzPts val="1400"/>
              <a:buFont typeface="Open Sans"/>
              <a:buAutoNum type="romanLcPeriod"/>
            </a:pPr>
            <a:r>
              <a:rPr lang="en">
                <a:latin typeface="Open Sans"/>
                <a:ea typeface="Open Sans"/>
                <a:cs typeface="Open Sans"/>
                <a:sym typeface="Open Sans"/>
              </a:rPr>
              <a:t>View &gt; Syntax &gt; Babel &gt; Javascript (Babel)</a:t>
            </a:r>
            <a:endParaRPr>
              <a:latin typeface="Open Sans"/>
              <a:ea typeface="Open Sans"/>
              <a:cs typeface="Open Sans"/>
              <a:sym typeface="Open Sans"/>
            </a:endParaRPr>
          </a:p>
          <a:p>
            <a:pPr indent="-317500" lvl="1" marL="914400" rtl="0">
              <a:spcBef>
                <a:spcPts val="0"/>
              </a:spcBef>
              <a:spcAft>
                <a:spcPts val="0"/>
              </a:spcAft>
              <a:buSzPts val="1400"/>
              <a:buFont typeface="Open Sans"/>
              <a:buAutoNum type="alphaLcPeriod"/>
            </a:pPr>
            <a:r>
              <a:rPr lang="en">
                <a:latin typeface="Open Sans"/>
                <a:ea typeface="Open Sans"/>
                <a:cs typeface="Open Sans"/>
                <a:sym typeface="Open Sans"/>
              </a:rPr>
              <a:t>Go to File &gt; Open... &gt; select the starter project folder</a:t>
            </a:r>
            <a:endParaRPr>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Shape 3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Dependencies and Builds</a:t>
            </a:r>
            <a:endParaRPr>
              <a:latin typeface="Open Sans"/>
              <a:ea typeface="Open Sans"/>
              <a:cs typeface="Open Sans"/>
              <a:sym typeface="Open Sans"/>
            </a:endParaRPr>
          </a:p>
        </p:txBody>
      </p:sp>
      <p:sp>
        <p:nvSpPr>
          <p:cNvPr id="382" name="Shape 382"/>
          <p:cNvSpPr txBox="1"/>
          <p:nvPr>
            <p:ph idx="1" type="body"/>
          </p:nvPr>
        </p:nvSpPr>
        <p:spPr>
          <a:xfrm>
            <a:off x="311700" y="1214525"/>
            <a:ext cx="31173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Run</a:t>
            </a:r>
            <a:r>
              <a:rPr lang="en">
                <a:latin typeface="Courier New"/>
                <a:ea typeface="Courier New"/>
                <a:cs typeface="Courier New"/>
                <a:sym typeface="Courier New"/>
              </a:rPr>
              <a:t> npm install</a:t>
            </a:r>
            <a:r>
              <a:rPr lang="en">
                <a:latin typeface="Open Sans"/>
                <a:ea typeface="Open Sans"/>
                <a:cs typeface="Open Sans"/>
                <a:sym typeface="Open Sans"/>
              </a:rPr>
              <a:t> in the command line from the root of your project.</a:t>
            </a:r>
            <a:endParaRPr>
              <a:latin typeface="Open Sans"/>
              <a:ea typeface="Open Sans"/>
              <a:cs typeface="Open Sans"/>
              <a:sym typeface="Open Sans"/>
            </a:endParaRPr>
          </a:p>
          <a:p>
            <a:pPr indent="0" lvl="0" marL="0" rtl="0" algn="ctr">
              <a:spcBef>
                <a:spcPts val="1600"/>
              </a:spcBef>
              <a:spcAft>
                <a:spcPts val="1600"/>
              </a:spcAft>
              <a:buClr>
                <a:schemeClr val="dk1"/>
              </a:buClr>
              <a:buSzPts val="1100"/>
              <a:buFont typeface="Arial"/>
              <a:buNone/>
            </a:pPr>
            <a:r>
              <a:rPr lang="en">
                <a:latin typeface="Open Sans"/>
                <a:ea typeface="Open Sans"/>
                <a:cs typeface="Open Sans"/>
                <a:sym typeface="Open Sans"/>
              </a:rPr>
              <a:t>This will download all the dependencies that are in your</a:t>
            </a:r>
            <a:r>
              <a:rPr lang="en"/>
              <a:t> </a:t>
            </a:r>
            <a:r>
              <a:rPr lang="en">
                <a:latin typeface="Courier New"/>
                <a:ea typeface="Courier New"/>
                <a:cs typeface="Courier New"/>
                <a:sym typeface="Courier New"/>
              </a:rPr>
              <a:t>package.json</a:t>
            </a:r>
            <a:r>
              <a:rPr lang="en">
                <a:latin typeface="Open Sans"/>
                <a:ea typeface="Open Sans"/>
                <a:cs typeface="Open Sans"/>
                <a:sym typeface="Open Sans"/>
              </a:rPr>
              <a:t> file.</a:t>
            </a:r>
            <a:endParaRPr>
              <a:latin typeface="Open Sans"/>
              <a:ea typeface="Open Sans"/>
              <a:cs typeface="Open Sans"/>
              <a:sym typeface="Open Sans"/>
            </a:endParaRPr>
          </a:p>
        </p:txBody>
      </p:sp>
      <p:pic>
        <p:nvPicPr>
          <p:cNvPr id="383" name="Shape 383"/>
          <p:cNvPicPr preferRelativeResize="0"/>
          <p:nvPr/>
        </p:nvPicPr>
        <p:blipFill>
          <a:blip r:embed="rId3">
            <a:alphaModFix/>
          </a:blip>
          <a:stretch>
            <a:fillRect/>
          </a:stretch>
        </p:blipFill>
        <p:spPr>
          <a:xfrm>
            <a:off x="3429000" y="1101000"/>
            <a:ext cx="5715000" cy="381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Shape 3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Setup - Dependencies and Builds</a:t>
            </a:r>
            <a:endParaRPr>
              <a:latin typeface="Open Sans"/>
              <a:ea typeface="Open Sans"/>
              <a:cs typeface="Open Sans"/>
              <a:sym typeface="Open Sans"/>
            </a:endParaRPr>
          </a:p>
        </p:txBody>
      </p:sp>
      <p:sp>
        <p:nvSpPr>
          <p:cNvPr id="389" name="Shape 389"/>
          <p:cNvSpPr/>
          <p:nvPr/>
        </p:nvSpPr>
        <p:spPr>
          <a:xfrm>
            <a:off x="921950" y="1132403"/>
            <a:ext cx="1124604" cy="801900"/>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Libs</a:t>
            </a:r>
            <a:endParaRPr>
              <a:latin typeface="Open Sans"/>
              <a:ea typeface="Open Sans"/>
              <a:cs typeface="Open Sans"/>
              <a:sym typeface="Open Sans"/>
            </a:endParaRPr>
          </a:p>
        </p:txBody>
      </p:sp>
      <p:sp>
        <p:nvSpPr>
          <p:cNvPr id="390" name="Shape 390"/>
          <p:cNvSpPr/>
          <p:nvPr/>
        </p:nvSpPr>
        <p:spPr>
          <a:xfrm>
            <a:off x="689413" y="3853175"/>
            <a:ext cx="1589652" cy="1133460"/>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Our Code</a:t>
            </a:r>
            <a:endParaRPr>
              <a:latin typeface="Open Sans"/>
              <a:ea typeface="Open Sans"/>
              <a:cs typeface="Open Sans"/>
              <a:sym typeface="Open Sans"/>
            </a:endParaRPr>
          </a:p>
        </p:txBody>
      </p:sp>
      <p:sp>
        <p:nvSpPr>
          <p:cNvPr id="391" name="Shape 391"/>
          <p:cNvSpPr/>
          <p:nvPr/>
        </p:nvSpPr>
        <p:spPr>
          <a:xfrm>
            <a:off x="6711463" y="2427525"/>
            <a:ext cx="1589652" cy="1133460"/>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Output Files:</a:t>
            </a:r>
            <a:endParaRPr>
              <a:solidFill>
                <a:schemeClr val="dk1"/>
              </a:solidFill>
              <a:latin typeface="Open Sans"/>
              <a:ea typeface="Open Sans"/>
              <a:cs typeface="Open Sans"/>
              <a:sym typeface="Open Sans"/>
            </a:endParaRPr>
          </a:p>
          <a:p>
            <a:pPr indent="0" lvl="0" marL="0" rtl="0" algn="ctr">
              <a:spcBef>
                <a:spcPts val="0"/>
              </a:spcBef>
              <a:spcAft>
                <a:spcPts val="0"/>
              </a:spcAft>
              <a:buNone/>
            </a:pPr>
            <a:r>
              <a:rPr lang="en">
                <a:solidFill>
                  <a:schemeClr val="dk1"/>
                </a:solidFill>
                <a:latin typeface="Open Sans"/>
                <a:ea typeface="Open Sans"/>
                <a:cs typeface="Open Sans"/>
                <a:sym typeface="Open Sans"/>
              </a:rPr>
              <a:t>js, html, css</a:t>
            </a:r>
            <a:endParaRPr>
              <a:latin typeface="Open Sans"/>
              <a:ea typeface="Open Sans"/>
              <a:cs typeface="Open Sans"/>
              <a:sym typeface="Open Sans"/>
            </a:endParaRPr>
          </a:p>
        </p:txBody>
      </p:sp>
      <p:cxnSp>
        <p:nvCxnSpPr>
          <p:cNvPr id="392" name="Shape 392"/>
          <p:cNvCxnSpPr/>
          <p:nvPr/>
        </p:nvCxnSpPr>
        <p:spPr>
          <a:xfrm>
            <a:off x="1484240" y="1934303"/>
            <a:ext cx="0" cy="621600"/>
          </a:xfrm>
          <a:prstGeom prst="straightConnector1">
            <a:avLst/>
          </a:prstGeom>
          <a:noFill/>
          <a:ln cap="flat" cmpd="sng" w="19050">
            <a:solidFill>
              <a:schemeClr val="dk2"/>
            </a:solidFill>
            <a:prstDash val="solid"/>
            <a:round/>
            <a:headEnd len="med" w="med" type="none"/>
            <a:tailEnd len="med" w="med" type="triangle"/>
          </a:ln>
        </p:spPr>
      </p:cxnSp>
      <p:pic>
        <p:nvPicPr>
          <p:cNvPr id="393" name="Shape 393"/>
          <p:cNvPicPr preferRelativeResize="0"/>
          <p:nvPr/>
        </p:nvPicPr>
        <p:blipFill>
          <a:blip r:embed="rId3">
            <a:alphaModFix/>
          </a:blip>
          <a:stretch>
            <a:fillRect/>
          </a:stretch>
        </p:blipFill>
        <p:spPr>
          <a:xfrm>
            <a:off x="586849" y="2431478"/>
            <a:ext cx="1794825" cy="973129"/>
          </a:xfrm>
          <a:prstGeom prst="rect">
            <a:avLst/>
          </a:prstGeom>
          <a:noFill/>
          <a:ln>
            <a:noFill/>
          </a:ln>
        </p:spPr>
      </p:pic>
      <p:cxnSp>
        <p:nvCxnSpPr>
          <p:cNvPr id="394" name="Shape 394"/>
          <p:cNvCxnSpPr/>
          <p:nvPr/>
        </p:nvCxnSpPr>
        <p:spPr>
          <a:xfrm>
            <a:off x="2389642" y="2918053"/>
            <a:ext cx="1388400" cy="0"/>
          </a:xfrm>
          <a:prstGeom prst="straightConnector1">
            <a:avLst/>
          </a:prstGeom>
          <a:noFill/>
          <a:ln cap="flat" cmpd="sng" w="19050">
            <a:solidFill>
              <a:schemeClr val="dk2"/>
            </a:solidFill>
            <a:prstDash val="solid"/>
            <a:round/>
            <a:headEnd len="med" w="med" type="none"/>
            <a:tailEnd len="med" w="med" type="triangle"/>
          </a:ln>
        </p:spPr>
      </p:cxnSp>
      <p:cxnSp>
        <p:nvCxnSpPr>
          <p:cNvPr id="395" name="Shape 395"/>
          <p:cNvCxnSpPr>
            <a:stCxn id="396" idx="3"/>
          </p:cNvCxnSpPr>
          <p:nvPr/>
        </p:nvCxnSpPr>
        <p:spPr>
          <a:xfrm>
            <a:off x="5697200" y="2841828"/>
            <a:ext cx="933900" cy="0"/>
          </a:xfrm>
          <a:prstGeom prst="straightConnector1">
            <a:avLst/>
          </a:prstGeom>
          <a:noFill/>
          <a:ln cap="flat" cmpd="sng" w="19050">
            <a:solidFill>
              <a:schemeClr val="dk2"/>
            </a:solidFill>
            <a:prstDash val="solid"/>
            <a:round/>
            <a:headEnd len="med" w="med" type="none"/>
            <a:tailEnd len="med" w="med" type="triangle"/>
          </a:ln>
        </p:spPr>
      </p:cxnSp>
      <p:cxnSp>
        <p:nvCxnSpPr>
          <p:cNvPr id="397" name="Shape 397"/>
          <p:cNvCxnSpPr/>
          <p:nvPr/>
        </p:nvCxnSpPr>
        <p:spPr>
          <a:xfrm flipH="1" rot="10800000">
            <a:off x="2455942" y="3119803"/>
            <a:ext cx="1373700" cy="1056000"/>
          </a:xfrm>
          <a:prstGeom prst="straightConnector1">
            <a:avLst/>
          </a:prstGeom>
          <a:noFill/>
          <a:ln cap="flat" cmpd="sng" w="19050">
            <a:solidFill>
              <a:schemeClr val="dk2"/>
            </a:solidFill>
            <a:prstDash val="solid"/>
            <a:round/>
            <a:headEnd len="med" w="med" type="none"/>
            <a:tailEnd len="med" w="med" type="triangle"/>
          </a:ln>
        </p:spPr>
      </p:cxnSp>
      <p:pic>
        <p:nvPicPr>
          <p:cNvPr id="396" name="Shape 396"/>
          <p:cNvPicPr preferRelativeResize="0"/>
          <p:nvPr/>
        </p:nvPicPr>
        <p:blipFill>
          <a:blip r:embed="rId4">
            <a:alphaModFix/>
          </a:blip>
          <a:stretch>
            <a:fillRect/>
          </a:stretch>
        </p:blipFill>
        <p:spPr>
          <a:xfrm>
            <a:off x="3778052" y="2511378"/>
            <a:ext cx="1919148" cy="660900"/>
          </a:xfrm>
          <a:prstGeom prst="rect">
            <a:avLst/>
          </a:prstGeom>
          <a:noFill/>
          <a:ln>
            <a:noFill/>
          </a:ln>
        </p:spPr>
      </p:pic>
      <p:pic>
        <p:nvPicPr>
          <p:cNvPr id="398" name="Shape 398"/>
          <p:cNvPicPr preferRelativeResize="0"/>
          <p:nvPr/>
        </p:nvPicPr>
        <p:blipFill>
          <a:blip r:embed="rId5">
            <a:alphaModFix/>
          </a:blip>
          <a:stretch>
            <a:fillRect/>
          </a:stretch>
        </p:blipFill>
        <p:spPr>
          <a:xfrm>
            <a:off x="7074100" y="1233475"/>
            <a:ext cx="1124600" cy="1124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Shape 403"/>
          <p:cNvSpPr/>
          <p:nvPr/>
        </p:nvSpPr>
        <p:spPr>
          <a:xfrm>
            <a:off x="1881525" y="3101500"/>
            <a:ext cx="1388394" cy="621594"/>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CC0000"/>
                </a:solidFill>
                <a:latin typeface="Open Sans"/>
                <a:ea typeface="Open Sans"/>
                <a:cs typeface="Open Sans"/>
                <a:sym typeface="Open Sans"/>
              </a:rPr>
              <a:t>package.json</a:t>
            </a:r>
            <a:endParaRPr>
              <a:solidFill>
                <a:srgbClr val="CC0000"/>
              </a:solidFill>
              <a:latin typeface="Open Sans"/>
              <a:ea typeface="Open Sans"/>
              <a:cs typeface="Open Sans"/>
              <a:sym typeface="Open Sans"/>
            </a:endParaRPr>
          </a:p>
        </p:txBody>
      </p:sp>
      <p:sp>
        <p:nvSpPr>
          <p:cNvPr id="404" name="Shape 4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Open Sans"/>
                <a:ea typeface="Open Sans"/>
                <a:cs typeface="Open Sans"/>
                <a:sym typeface="Open Sans"/>
              </a:rPr>
              <a:t>Setup - Dependencies and Builds</a:t>
            </a:r>
            <a:endParaRPr>
              <a:latin typeface="Open Sans"/>
              <a:ea typeface="Open Sans"/>
              <a:cs typeface="Open Sans"/>
              <a:sym typeface="Open Sans"/>
            </a:endParaRPr>
          </a:p>
        </p:txBody>
      </p:sp>
      <p:grpSp>
        <p:nvGrpSpPr>
          <p:cNvPr id="405" name="Shape 405"/>
          <p:cNvGrpSpPr/>
          <p:nvPr/>
        </p:nvGrpSpPr>
        <p:grpSpPr>
          <a:xfrm>
            <a:off x="921950" y="1132403"/>
            <a:ext cx="1124604" cy="801900"/>
            <a:chOff x="921938" y="2517103"/>
            <a:chExt cx="1124604" cy="801900"/>
          </a:xfrm>
        </p:grpSpPr>
        <p:sp>
          <p:nvSpPr>
            <p:cNvPr id="406" name="Shape 406"/>
            <p:cNvSpPr/>
            <p:nvPr/>
          </p:nvSpPr>
          <p:spPr>
            <a:xfrm>
              <a:off x="921938" y="2517103"/>
              <a:ext cx="1124604" cy="801900"/>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07" name="Shape 407"/>
            <p:cNvPicPr preferRelativeResize="0"/>
            <p:nvPr/>
          </p:nvPicPr>
          <p:blipFill>
            <a:blip r:embed="rId3">
              <a:alphaModFix/>
            </a:blip>
            <a:stretch>
              <a:fillRect/>
            </a:stretch>
          </p:blipFill>
          <p:spPr>
            <a:xfrm>
              <a:off x="1021413" y="2784073"/>
              <a:ext cx="783275" cy="355751"/>
            </a:xfrm>
            <a:prstGeom prst="rect">
              <a:avLst/>
            </a:prstGeom>
            <a:noFill/>
            <a:ln>
              <a:noFill/>
            </a:ln>
          </p:spPr>
        </p:pic>
      </p:grpSp>
      <p:sp>
        <p:nvSpPr>
          <p:cNvPr id="408" name="Shape 408"/>
          <p:cNvSpPr/>
          <p:nvPr/>
        </p:nvSpPr>
        <p:spPr>
          <a:xfrm>
            <a:off x="976713" y="3901775"/>
            <a:ext cx="1589652" cy="1133460"/>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0000"/>
                </a:solidFill>
                <a:latin typeface="Open Sans"/>
                <a:ea typeface="Open Sans"/>
                <a:cs typeface="Open Sans"/>
                <a:sym typeface="Open Sans"/>
              </a:rPr>
              <a:t>App.jsx</a:t>
            </a:r>
            <a:endParaRPr>
              <a:solidFill>
                <a:srgbClr val="CC0000"/>
              </a:solidFill>
              <a:latin typeface="Open Sans"/>
              <a:ea typeface="Open Sans"/>
              <a:cs typeface="Open Sans"/>
              <a:sym typeface="Open Sans"/>
            </a:endParaRPr>
          </a:p>
          <a:p>
            <a:pPr indent="0" lvl="0" marL="0" rtl="0" algn="ctr">
              <a:spcBef>
                <a:spcPts val="0"/>
              </a:spcBef>
              <a:spcAft>
                <a:spcPts val="0"/>
              </a:spcAft>
              <a:buNone/>
            </a:pPr>
            <a:r>
              <a:rPr lang="en">
                <a:solidFill>
                  <a:srgbClr val="CC0000"/>
                </a:solidFill>
                <a:latin typeface="Open Sans"/>
                <a:ea typeface="Open Sans"/>
                <a:cs typeface="Open Sans"/>
                <a:sym typeface="Open Sans"/>
              </a:rPr>
              <a:t>main.js</a:t>
            </a:r>
            <a:endParaRPr>
              <a:solidFill>
                <a:srgbClr val="CC0000"/>
              </a:solidFill>
              <a:latin typeface="Open Sans"/>
              <a:ea typeface="Open Sans"/>
              <a:cs typeface="Open Sans"/>
              <a:sym typeface="Open Sans"/>
            </a:endParaRPr>
          </a:p>
          <a:p>
            <a:pPr indent="0" lvl="0" marL="0" rtl="0" algn="ctr">
              <a:spcBef>
                <a:spcPts val="0"/>
              </a:spcBef>
              <a:spcAft>
                <a:spcPts val="0"/>
              </a:spcAft>
              <a:buNone/>
            </a:pPr>
            <a:r>
              <a:rPr lang="en">
                <a:solidFill>
                  <a:srgbClr val="CC0000"/>
                </a:solidFill>
                <a:latin typeface="Open Sans"/>
                <a:ea typeface="Open Sans"/>
                <a:cs typeface="Open Sans"/>
                <a:sym typeface="Open Sans"/>
              </a:rPr>
              <a:t>index.html</a:t>
            </a:r>
            <a:endParaRPr>
              <a:solidFill>
                <a:srgbClr val="CC0000"/>
              </a:solidFill>
              <a:latin typeface="Open Sans"/>
              <a:ea typeface="Open Sans"/>
              <a:cs typeface="Open Sans"/>
              <a:sym typeface="Open Sans"/>
            </a:endParaRPr>
          </a:p>
        </p:txBody>
      </p:sp>
      <p:sp>
        <p:nvSpPr>
          <p:cNvPr id="409" name="Shape 409"/>
          <p:cNvSpPr/>
          <p:nvPr/>
        </p:nvSpPr>
        <p:spPr>
          <a:xfrm>
            <a:off x="6765263" y="2469450"/>
            <a:ext cx="1589652" cy="1133460"/>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0000"/>
                </a:solidFill>
                <a:latin typeface="Open Sans"/>
                <a:ea typeface="Open Sans"/>
                <a:cs typeface="Open Sans"/>
                <a:sym typeface="Open Sans"/>
              </a:rPr>
              <a:t>index.js</a:t>
            </a:r>
            <a:endParaRPr>
              <a:solidFill>
                <a:srgbClr val="CC0000"/>
              </a:solidFill>
              <a:latin typeface="Open Sans"/>
              <a:ea typeface="Open Sans"/>
              <a:cs typeface="Open Sans"/>
              <a:sym typeface="Open Sans"/>
            </a:endParaRPr>
          </a:p>
          <a:p>
            <a:pPr indent="0" lvl="0" marL="0" rtl="0" algn="ctr">
              <a:spcBef>
                <a:spcPts val="0"/>
              </a:spcBef>
              <a:spcAft>
                <a:spcPts val="0"/>
              </a:spcAft>
              <a:buNone/>
            </a:pPr>
            <a:r>
              <a:rPr lang="en">
                <a:solidFill>
                  <a:srgbClr val="CC0000"/>
                </a:solidFill>
                <a:latin typeface="Open Sans"/>
                <a:ea typeface="Open Sans"/>
                <a:cs typeface="Open Sans"/>
                <a:sym typeface="Open Sans"/>
              </a:rPr>
              <a:t>index.html</a:t>
            </a:r>
            <a:endParaRPr>
              <a:solidFill>
                <a:srgbClr val="CC0000"/>
              </a:solidFill>
              <a:latin typeface="Open Sans"/>
              <a:ea typeface="Open Sans"/>
              <a:cs typeface="Open Sans"/>
              <a:sym typeface="Open Sans"/>
            </a:endParaRPr>
          </a:p>
        </p:txBody>
      </p:sp>
      <p:cxnSp>
        <p:nvCxnSpPr>
          <p:cNvPr id="410" name="Shape 410"/>
          <p:cNvCxnSpPr/>
          <p:nvPr/>
        </p:nvCxnSpPr>
        <p:spPr>
          <a:xfrm>
            <a:off x="1484240" y="1934303"/>
            <a:ext cx="0" cy="621600"/>
          </a:xfrm>
          <a:prstGeom prst="straightConnector1">
            <a:avLst/>
          </a:prstGeom>
          <a:noFill/>
          <a:ln cap="flat" cmpd="sng" w="19050">
            <a:solidFill>
              <a:schemeClr val="dk2"/>
            </a:solidFill>
            <a:prstDash val="solid"/>
            <a:round/>
            <a:headEnd len="med" w="med" type="none"/>
            <a:tailEnd len="med" w="med" type="triangle"/>
          </a:ln>
        </p:spPr>
      </p:cxnSp>
      <p:pic>
        <p:nvPicPr>
          <p:cNvPr id="411" name="Shape 411"/>
          <p:cNvPicPr preferRelativeResize="0"/>
          <p:nvPr/>
        </p:nvPicPr>
        <p:blipFill>
          <a:blip r:embed="rId4">
            <a:alphaModFix/>
          </a:blip>
          <a:stretch>
            <a:fillRect/>
          </a:stretch>
        </p:blipFill>
        <p:spPr>
          <a:xfrm>
            <a:off x="586849" y="2431478"/>
            <a:ext cx="1794825" cy="973129"/>
          </a:xfrm>
          <a:prstGeom prst="rect">
            <a:avLst/>
          </a:prstGeom>
          <a:noFill/>
          <a:ln>
            <a:noFill/>
          </a:ln>
        </p:spPr>
      </p:pic>
      <p:cxnSp>
        <p:nvCxnSpPr>
          <p:cNvPr id="412" name="Shape 412"/>
          <p:cNvCxnSpPr/>
          <p:nvPr/>
        </p:nvCxnSpPr>
        <p:spPr>
          <a:xfrm>
            <a:off x="2389642" y="2841853"/>
            <a:ext cx="1388400" cy="0"/>
          </a:xfrm>
          <a:prstGeom prst="straightConnector1">
            <a:avLst/>
          </a:prstGeom>
          <a:noFill/>
          <a:ln cap="flat" cmpd="sng" w="19050">
            <a:solidFill>
              <a:schemeClr val="dk2"/>
            </a:solidFill>
            <a:prstDash val="solid"/>
            <a:round/>
            <a:headEnd len="med" w="med" type="none"/>
            <a:tailEnd len="med" w="med" type="triangle"/>
          </a:ln>
        </p:spPr>
      </p:cxnSp>
      <p:cxnSp>
        <p:nvCxnSpPr>
          <p:cNvPr id="413" name="Shape 413"/>
          <p:cNvCxnSpPr>
            <a:stCxn id="414" idx="3"/>
          </p:cNvCxnSpPr>
          <p:nvPr/>
        </p:nvCxnSpPr>
        <p:spPr>
          <a:xfrm>
            <a:off x="5697200" y="2841828"/>
            <a:ext cx="952500" cy="0"/>
          </a:xfrm>
          <a:prstGeom prst="straightConnector1">
            <a:avLst/>
          </a:prstGeom>
          <a:noFill/>
          <a:ln cap="flat" cmpd="sng" w="19050">
            <a:solidFill>
              <a:schemeClr val="dk2"/>
            </a:solidFill>
            <a:prstDash val="solid"/>
            <a:round/>
            <a:headEnd len="med" w="med" type="none"/>
            <a:tailEnd len="med" w="med" type="triangle"/>
          </a:ln>
        </p:spPr>
      </p:cxnSp>
      <p:cxnSp>
        <p:nvCxnSpPr>
          <p:cNvPr id="415" name="Shape 415"/>
          <p:cNvCxnSpPr>
            <a:stCxn id="408" idx="3"/>
          </p:cNvCxnSpPr>
          <p:nvPr/>
        </p:nvCxnSpPr>
        <p:spPr>
          <a:xfrm flipH="1" rot="10800000">
            <a:off x="2566365" y="3163505"/>
            <a:ext cx="1512000" cy="1305000"/>
          </a:xfrm>
          <a:prstGeom prst="straightConnector1">
            <a:avLst/>
          </a:prstGeom>
          <a:noFill/>
          <a:ln cap="flat" cmpd="sng" w="19050">
            <a:solidFill>
              <a:schemeClr val="dk2"/>
            </a:solidFill>
            <a:prstDash val="solid"/>
            <a:round/>
            <a:headEnd len="med" w="med" type="none"/>
            <a:tailEnd len="med" w="med" type="triangle"/>
          </a:ln>
        </p:spPr>
      </p:cxnSp>
      <p:sp>
        <p:nvSpPr>
          <p:cNvPr id="416" name="Shape 416"/>
          <p:cNvSpPr/>
          <p:nvPr/>
        </p:nvSpPr>
        <p:spPr>
          <a:xfrm>
            <a:off x="4489875" y="3049000"/>
            <a:ext cx="1699974" cy="621594"/>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CC0000"/>
                </a:solidFill>
                <a:latin typeface="Open Sans"/>
                <a:ea typeface="Open Sans"/>
                <a:cs typeface="Open Sans"/>
                <a:sym typeface="Open Sans"/>
              </a:rPr>
              <a:t>webpack.config.js</a:t>
            </a:r>
            <a:endParaRPr>
              <a:solidFill>
                <a:srgbClr val="CC0000"/>
              </a:solidFill>
              <a:latin typeface="Open Sans"/>
              <a:ea typeface="Open Sans"/>
              <a:cs typeface="Open Sans"/>
              <a:sym typeface="Open Sans"/>
            </a:endParaRPr>
          </a:p>
        </p:txBody>
      </p:sp>
      <p:pic>
        <p:nvPicPr>
          <p:cNvPr id="414" name="Shape 414"/>
          <p:cNvPicPr preferRelativeResize="0"/>
          <p:nvPr/>
        </p:nvPicPr>
        <p:blipFill>
          <a:blip r:embed="rId5">
            <a:alphaModFix/>
          </a:blip>
          <a:stretch>
            <a:fillRect/>
          </a:stretch>
        </p:blipFill>
        <p:spPr>
          <a:xfrm>
            <a:off x="3778052" y="2511378"/>
            <a:ext cx="1919148" cy="660900"/>
          </a:xfrm>
          <a:prstGeom prst="rect">
            <a:avLst/>
          </a:prstGeom>
          <a:noFill/>
          <a:ln>
            <a:noFill/>
          </a:ln>
        </p:spPr>
      </p:pic>
      <p:pic>
        <p:nvPicPr>
          <p:cNvPr id="417" name="Shape 417"/>
          <p:cNvPicPr preferRelativeResize="0"/>
          <p:nvPr/>
        </p:nvPicPr>
        <p:blipFill>
          <a:blip r:embed="rId6">
            <a:alphaModFix/>
          </a:blip>
          <a:stretch>
            <a:fillRect/>
          </a:stretch>
        </p:blipFill>
        <p:spPr>
          <a:xfrm>
            <a:off x="7074100" y="1233475"/>
            <a:ext cx="1124600" cy="1124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Shape 4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Setup - Key Files to Success</a:t>
            </a:r>
            <a:endParaRPr>
              <a:latin typeface="Open Sans"/>
              <a:ea typeface="Open Sans"/>
              <a:cs typeface="Open Sans"/>
              <a:sym typeface="Open Sans"/>
            </a:endParaRPr>
          </a:p>
        </p:txBody>
      </p:sp>
      <p:sp>
        <p:nvSpPr>
          <p:cNvPr id="423" name="Shape 4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latin typeface="Courier New"/>
                <a:ea typeface="Courier New"/>
                <a:cs typeface="Courier New"/>
                <a:sym typeface="Courier New"/>
              </a:rPr>
              <a:t>App.jsx</a:t>
            </a:r>
            <a:r>
              <a:rPr lang="en">
                <a:latin typeface="Open Sans"/>
                <a:ea typeface="Open Sans"/>
                <a:cs typeface="Open Sans"/>
                <a:sym typeface="Open Sans"/>
              </a:rPr>
              <a:t>: Our first React component! It's the entry point for the application.</a:t>
            </a:r>
            <a:endParaRPr>
              <a:latin typeface="Open Sans"/>
              <a:ea typeface="Open Sans"/>
              <a:cs typeface="Open Sans"/>
              <a:sym typeface="Open Sans"/>
            </a:endParaRPr>
          </a:p>
          <a:p>
            <a:pPr indent="0" lvl="0" marL="0">
              <a:spcBef>
                <a:spcPts val="1600"/>
              </a:spcBef>
              <a:spcAft>
                <a:spcPts val="0"/>
              </a:spcAft>
              <a:buClr>
                <a:schemeClr val="dk1"/>
              </a:buClr>
              <a:buSzPts val="1100"/>
              <a:buFont typeface="Arial"/>
              <a:buNone/>
            </a:pPr>
            <a:r>
              <a:rPr lang="en">
                <a:latin typeface="Courier New"/>
                <a:ea typeface="Courier New"/>
                <a:cs typeface="Courier New"/>
                <a:sym typeface="Courier New"/>
              </a:rPr>
              <a:t>main.js</a:t>
            </a:r>
            <a:r>
              <a:rPr lang="en">
                <a:latin typeface="Open Sans"/>
                <a:ea typeface="Open Sans"/>
                <a:cs typeface="Open Sans"/>
                <a:sym typeface="Open Sans"/>
              </a:rPr>
              <a:t>: Calls our React code. Webpack turns this file into </a:t>
            </a:r>
            <a:r>
              <a:rPr lang="en">
                <a:latin typeface="Courier New"/>
                <a:ea typeface="Courier New"/>
                <a:cs typeface="Courier New"/>
                <a:sym typeface="Courier New"/>
              </a:rPr>
              <a:t>index.js</a:t>
            </a:r>
            <a:r>
              <a:rPr lang="en">
                <a:latin typeface="Open Sans"/>
                <a:ea typeface="Open Sans"/>
                <a:cs typeface="Open Sans"/>
                <a:sym typeface="Open Sans"/>
              </a:rPr>
              <a:t> for the browser to load.</a:t>
            </a:r>
            <a:endParaRPr>
              <a:latin typeface="Open Sans"/>
              <a:ea typeface="Open Sans"/>
              <a:cs typeface="Open Sans"/>
              <a:sym typeface="Open Sans"/>
            </a:endParaRPr>
          </a:p>
          <a:p>
            <a:pPr indent="0" lvl="0" marL="0">
              <a:spcBef>
                <a:spcPts val="1600"/>
              </a:spcBef>
              <a:spcAft>
                <a:spcPts val="0"/>
              </a:spcAft>
              <a:buClr>
                <a:schemeClr val="dk1"/>
              </a:buClr>
              <a:buSzPts val="1100"/>
              <a:buFont typeface="Arial"/>
              <a:buNone/>
            </a:pPr>
            <a:r>
              <a:rPr lang="en">
                <a:latin typeface="Courier New"/>
                <a:ea typeface="Courier New"/>
                <a:cs typeface="Courier New"/>
                <a:sym typeface="Courier New"/>
              </a:rPr>
              <a:t>index.html</a:t>
            </a:r>
            <a:r>
              <a:rPr lang="en">
                <a:latin typeface="Open Sans"/>
                <a:ea typeface="Open Sans"/>
                <a:cs typeface="Open Sans"/>
                <a:sym typeface="Open Sans"/>
              </a:rPr>
              <a:t>: The HTML that defines the content of the web page. It loads the JavaScript from </a:t>
            </a:r>
            <a:r>
              <a:rPr lang="en">
                <a:latin typeface="Courier New"/>
                <a:ea typeface="Courier New"/>
                <a:cs typeface="Courier New"/>
                <a:sym typeface="Courier New"/>
              </a:rPr>
              <a:t>index.js</a:t>
            </a:r>
            <a:r>
              <a:rPr lang="en">
                <a:latin typeface="Open Sans"/>
                <a:ea typeface="Open Sans"/>
                <a:cs typeface="Open Sans"/>
                <a:sym typeface="Open Sans"/>
              </a:rPr>
              <a:t>.</a:t>
            </a:r>
            <a:endParaRPr/>
          </a:p>
          <a:p>
            <a:pPr indent="0" lvl="0" marL="0">
              <a:spcBef>
                <a:spcPts val="1600"/>
              </a:spcBef>
              <a:spcAft>
                <a:spcPts val="0"/>
              </a:spcAft>
              <a:buNone/>
            </a:pPr>
            <a:r>
              <a:t/>
            </a:r>
            <a:endParaRPr>
              <a:latin typeface="Courier New"/>
              <a:ea typeface="Courier New"/>
              <a:cs typeface="Courier New"/>
              <a:sym typeface="Courier New"/>
            </a:endParaRPr>
          </a:p>
          <a:p>
            <a:pPr indent="0" lvl="0" marL="0">
              <a:spcBef>
                <a:spcPts val="1600"/>
              </a:spcBef>
              <a:spcAft>
                <a:spcPts val="0"/>
              </a:spcAft>
              <a:buNone/>
            </a:pPr>
            <a:r>
              <a:t/>
            </a:r>
            <a:endParaRPr/>
          </a:p>
          <a:p>
            <a:pPr indent="0" lvl="0" marL="0" rtl="0">
              <a:spcBef>
                <a:spcPts val="1600"/>
              </a:spcBef>
              <a:spcAft>
                <a:spcPts val="1600"/>
              </a:spcAft>
              <a:buNone/>
            </a:pPr>
            <a:r>
              <a:t/>
            </a:r>
            <a:endParaRPr/>
          </a:p>
        </p:txBody>
      </p:sp>
      <p:sp>
        <p:nvSpPr>
          <p:cNvPr id="424" name="Shape 424"/>
          <p:cNvSpPr/>
          <p:nvPr/>
        </p:nvSpPr>
        <p:spPr>
          <a:xfrm>
            <a:off x="3581425" y="3297514"/>
            <a:ext cx="1877202" cy="1259874"/>
          </a:xfrm>
          <a:prstGeom prst="flowChartDocument">
            <a:avLst/>
          </a:prstGeom>
          <a:solidFill>
            <a:srgbClr val="CFE2F3"/>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a:latin typeface="Courier New"/>
                <a:ea typeface="Courier New"/>
                <a:cs typeface="Courier New"/>
                <a:sym typeface="Courier New"/>
              </a:rPr>
              <a:t>index.html</a:t>
            </a:r>
            <a:endParaRPr>
              <a:latin typeface="Courier New"/>
              <a:ea typeface="Courier New"/>
              <a:cs typeface="Courier New"/>
              <a:sym typeface="Courier New"/>
            </a:endParaRPr>
          </a:p>
        </p:txBody>
      </p:sp>
      <p:sp>
        <p:nvSpPr>
          <p:cNvPr id="425" name="Shape 425"/>
          <p:cNvSpPr/>
          <p:nvPr/>
        </p:nvSpPr>
        <p:spPr>
          <a:xfrm>
            <a:off x="3774500" y="3728650"/>
            <a:ext cx="1108350" cy="621594"/>
          </a:xfrm>
          <a:prstGeom prst="flowChartDocument">
            <a:avLst/>
          </a:prstGeom>
          <a:solidFill>
            <a:srgbClr val="F4CCCC"/>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Courier New"/>
                <a:ea typeface="Courier New"/>
                <a:cs typeface="Courier New"/>
                <a:sym typeface="Courier New"/>
              </a:rPr>
              <a:t>index.js</a:t>
            </a:r>
            <a:endParaRPr>
              <a:latin typeface="Courier New"/>
              <a:ea typeface="Courier New"/>
              <a:cs typeface="Courier New"/>
              <a:sym typeface="Courier New"/>
            </a:endParaRPr>
          </a:p>
        </p:txBody>
      </p:sp>
      <p:sp>
        <p:nvSpPr>
          <p:cNvPr id="426" name="Shape 426"/>
          <p:cNvSpPr/>
          <p:nvPr/>
        </p:nvSpPr>
        <p:spPr>
          <a:xfrm>
            <a:off x="1237900" y="3343500"/>
            <a:ext cx="1493802" cy="1391904"/>
          </a:xfrm>
          <a:prstGeom prst="flowChartDocument">
            <a:avLst/>
          </a:prstGeom>
          <a:solidFill>
            <a:srgbClr val="D9D2E9"/>
          </a:solidFill>
          <a:ln cap="flat" cmpd="sng" w="28575">
            <a:solidFill>
              <a:srgbClr val="0B5394"/>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a:latin typeface="Courier New"/>
                <a:ea typeface="Courier New"/>
                <a:cs typeface="Courier New"/>
                <a:sym typeface="Courier New"/>
              </a:rPr>
              <a:t>main.js</a:t>
            </a:r>
            <a:endParaRPr>
              <a:latin typeface="Courier New"/>
              <a:ea typeface="Courier New"/>
              <a:cs typeface="Courier New"/>
              <a:sym typeface="Courier New"/>
            </a:endParaRPr>
          </a:p>
        </p:txBody>
      </p:sp>
      <p:sp>
        <p:nvSpPr>
          <p:cNvPr id="427" name="Shape 427"/>
          <p:cNvSpPr/>
          <p:nvPr/>
        </p:nvSpPr>
        <p:spPr>
          <a:xfrm>
            <a:off x="1413500" y="3712750"/>
            <a:ext cx="1061748" cy="893754"/>
          </a:xfrm>
          <a:prstGeom prst="flowChartDocument">
            <a:avLst/>
          </a:prstGeom>
          <a:solidFill>
            <a:srgbClr val="FFF2CC"/>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
                <a:latin typeface="Courier New"/>
                <a:ea typeface="Courier New"/>
                <a:cs typeface="Courier New"/>
                <a:sym typeface="Courier New"/>
              </a:rPr>
              <a:t>App.jsx</a:t>
            </a:r>
            <a:endParaRPr>
              <a:latin typeface="Courier New"/>
              <a:ea typeface="Courier New"/>
              <a:cs typeface="Courier New"/>
              <a:sym typeface="Courier New"/>
            </a:endParaRPr>
          </a:p>
        </p:txBody>
      </p:sp>
      <p:pic>
        <p:nvPicPr>
          <p:cNvPr id="428" name="Shape 428"/>
          <p:cNvPicPr preferRelativeResize="0"/>
          <p:nvPr/>
        </p:nvPicPr>
        <p:blipFill rotWithShape="1">
          <a:blip r:embed="rId3">
            <a:alphaModFix/>
          </a:blip>
          <a:srcRect b="0" l="0" r="61557" t="0"/>
          <a:stretch/>
        </p:blipFill>
        <p:spPr>
          <a:xfrm>
            <a:off x="1526345" y="4039459"/>
            <a:ext cx="471300" cy="411674"/>
          </a:xfrm>
          <a:prstGeom prst="rect">
            <a:avLst/>
          </a:prstGeom>
          <a:noFill/>
          <a:ln>
            <a:noFill/>
          </a:ln>
        </p:spPr>
      </p:pic>
      <p:pic>
        <p:nvPicPr>
          <p:cNvPr id="429" name="Shape 429"/>
          <p:cNvPicPr preferRelativeResize="0"/>
          <p:nvPr/>
        </p:nvPicPr>
        <p:blipFill>
          <a:blip r:embed="rId4">
            <a:alphaModFix/>
          </a:blip>
          <a:stretch>
            <a:fillRect/>
          </a:stretch>
        </p:blipFill>
        <p:spPr>
          <a:xfrm>
            <a:off x="5732150" y="3297525"/>
            <a:ext cx="1124600" cy="1124600"/>
          </a:xfrm>
          <a:prstGeom prst="rect">
            <a:avLst/>
          </a:prstGeom>
          <a:noFill/>
          <a:ln>
            <a:noFill/>
          </a:ln>
        </p:spPr>
      </p:pic>
      <p:cxnSp>
        <p:nvCxnSpPr>
          <p:cNvPr id="430" name="Shape 430"/>
          <p:cNvCxnSpPr/>
          <p:nvPr/>
        </p:nvCxnSpPr>
        <p:spPr>
          <a:xfrm>
            <a:off x="2731702" y="4039452"/>
            <a:ext cx="1042800" cy="0"/>
          </a:xfrm>
          <a:prstGeom prst="straightConnector1">
            <a:avLst/>
          </a:prstGeom>
          <a:noFill/>
          <a:ln cap="flat" cmpd="sng" w="28575">
            <a:solidFill>
              <a:srgbClr val="0B5394"/>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Javascript and JSX Basics</a:t>
            </a:r>
            <a:endParaRPr>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Shape 440"/>
          <p:cNvSpPr txBox="1"/>
          <p:nvPr/>
        </p:nvSpPr>
        <p:spPr>
          <a:xfrm>
            <a:off x="311575" y="1382250"/>
            <a:ext cx="8520600" cy="253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595959"/>
                </a:solidFill>
                <a:latin typeface="Open Sans"/>
                <a:ea typeface="Open Sans"/>
                <a:cs typeface="Open Sans"/>
                <a:sym typeface="Open Sans"/>
              </a:rPr>
              <a:t>Like Java, Javascript uses different amount of = signs to denote different functions</a:t>
            </a:r>
            <a:endParaRPr>
              <a:solidFill>
                <a:srgbClr val="595959"/>
              </a:solidFill>
              <a:latin typeface="Open Sans"/>
              <a:ea typeface="Open Sans"/>
              <a:cs typeface="Open Sans"/>
              <a:sym typeface="Open Sans"/>
            </a:endParaRPr>
          </a:p>
          <a:p>
            <a:pPr indent="0" lvl="0" marL="0" rtl="0">
              <a:spcBef>
                <a:spcPts val="0"/>
              </a:spcBef>
              <a:spcAft>
                <a:spcPts val="0"/>
              </a:spcAft>
              <a:buNone/>
            </a:pPr>
            <a:r>
              <a:t/>
            </a:r>
            <a:endParaRPr>
              <a:solidFill>
                <a:srgbClr val="595959"/>
              </a:solidFill>
              <a:latin typeface="Open Sans"/>
              <a:ea typeface="Open Sans"/>
              <a:cs typeface="Open Sans"/>
              <a:sym typeface="Open Sans"/>
            </a:endParaRPr>
          </a:p>
          <a:p>
            <a:pPr indent="-317500" lvl="0" marL="457200" rtl="0">
              <a:spcBef>
                <a:spcPts val="0"/>
              </a:spcBef>
              <a:spcAft>
                <a:spcPts val="0"/>
              </a:spcAft>
              <a:buClr>
                <a:srgbClr val="595959"/>
              </a:buClr>
              <a:buSzPts val="1400"/>
              <a:buFont typeface="Open Sans"/>
              <a:buChar char="●"/>
            </a:pPr>
            <a:r>
              <a:rPr lang="en">
                <a:solidFill>
                  <a:srgbClr val="595959"/>
                </a:solidFill>
                <a:latin typeface="Open Sans"/>
                <a:ea typeface="Open Sans"/>
                <a:cs typeface="Open Sans"/>
                <a:sym typeface="Open Sans"/>
              </a:rPr>
              <a:t>B = A</a:t>
            </a:r>
            <a:endParaRPr>
              <a:solidFill>
                <a:srgbClr val="595959"/>
              </a:solidFill>
              <a:latin typeface="Open Sans"/>
              <a:ea typeface="Open Sans"/>
              <a:cs typeface="Open Sans"/>
              <a:sym typeface="Open Sans"/>
            </a:endParaRPr>
          </a:p>
          <a:p>
            <a:pPr indent="-317500" lvl="1" marL="914400" rtl="0">
              <a:spcBef>
                <a:spcPts val="0"/>
              </a:spcBef>
              <a:spcAft>
                <a:spcPts val="0"/>
              </a:spcAft>
              <a:buClr>
                <a:srgbClr val="595959"/>
              </a:buClr>
              <a:buSzPts val="1400"/>
              <a:buFont typeface="Open Sans"/>
              <a:buChar char="○"/>
            </a:pPr>
            <a:r>
              <a:rPr lang="en">
                <a:solidFill>
                  <a:srgbClr val="595959"/>
                </a:solidFill>
                <a:latin typeface="Open Sans"/>
                <a:ea typeface="Open Sans"/>
                <a:cs typeface="Open Sans"/>
                <a:sym typeface="Open Sans"/>
              </a:rPr>
              <a:t>Assigns the value of B as A</a:t>
            </a:r>
            <a:endParaRPr>
              <a:solidFill>
                <a:srgbClr val="595959"/>
              </a:solidFill>
              <a:latin typeface="Open Sans"/>
              <a:ea typeface="Open Sans"/>
              <a:cs typeface="Open Sans"/>
              <a:sym typeface="Open Sans"/>
            </a:endParaRPr>
          </a:p>
          <a:p>
            <a:pPr indent="-317500" lvl="0" marL="457200" rtl="0">
              <a:spcBef>
                <a:spcPts val="0"/>
              </a:spcBef>
              <a:spcAft>
                <a:spcPts val="0"/>
              </a:spcAft>
              <a:buClr>
                <a:srgbClr val="595959"/>
              </a:buClr>
              <a:buSzPts val="1400"/>
              <a:buFont typeface="Open Sans"/>
              <a:buChar char="●"/>
            </a:pPr>
            <a:r>
              <a:rPr lang="en">
                <a:solidFill>
                  <a:srgbClr val="595959"/>
                </a:solidFill>
                <a:latin typeface="Open Sans"/>
                <a:ea typeface="Open Sans"/>
                <a:cs typeface="Open Sans"/>
                <a:sym typeface="Open Sans"/>
              </a:rPr>
              <a:t>B == A</a:t>
            </a:r>
            <a:endParaRPr>
              <a:solidFill>
                <a:srgbClr val="595959"/>
              </a:solidFill>
              <a:latin typeface="Open Sans"/>
              <a:ea typeface="Open Sans"/>
              <a:cs typeface="Open Sans"/>
              <a:sym typeface="Open Sans"/>
            </a:endParaRPr>
          </a:p>
          <a:p>
            <a:pPr indent="-317500" lvl="1" marL="914400" rtl="0">
              <a:spcBef>
                <a:spcPts val="0"/>
              </a:spcBef>
              <a:spcAft>
                <a:spcPts val="0"/>
              </a:spcAft>
              <a:buClr>
                <a:srgbClr val="595959"/>
              </a:buClr>
              <a:buSzPts val="1400"/>
              <a:buFont typeface="Open Sans"/>
              <a:buChar char="○"/>
            </a:pPr>
            <a:r>
              <a:rPr lang="en">
                <a:solidFill>
                  <a:srgbClr val="595959"/>
                </a:solidFill>
                <a:latin typeface="Open Sans"/>
                <a:ea typeface="Open Sans"/>
                <a:cs typeface="Open Sans"/>
                <a:sym typeface="Open Sans"/>
              </a:rPr>
              <a:t>Asserts that B is equal to A</a:t>
            </a:r>
            <a:endParaRPr>
              <a:solidFill>
                <a:srgbClr val="595959"/>
              </a:solidFill>
              <a:latin typeface="Open Sans"/>
              <a:ea typeface="Open Sans"/>
              <a:cs typeface="Open Sans"/>
              <a:sym typeface="Open Sans"/>
            </a:endParaRPr>
          </a:p>
          <a:p>
            <a:pPr indent="-317500" lvl="0" marL="457200" rtl="0">
              <a:spcBef>
                <a:spcPts val="0"/>
              </a:spcBef>
              <a:spcAft>
                <a:spcPts val="0"/>
              </a:spcAft>
              <a:buClr>
                <a:srgbClr val="595959"/>
              </a:buClr>
              <a:buSzPts val="1400"/>
              <a:buFont typeface="Open Sans"/>
              <a:buChar char="●"/>
            </a:pPr>
            <a:r>
              <a:rPr lang="en">
                <a:solidFill>
                  <a:srgbClr val="595959"/>
                </a:solidFill>
                <a:latin typeface="Open Sans"/>
                <a:ea typeface="Open Sans"/>
                <a:cs typeface="Open Sans"/>
                <a:sym typeface="Open Sans"/>
              </a:rPr>
              <a:t>B === A</a:t>
            </a:r>
            <a:endParaRPr>
              <a:solidFill>
                <a:srgbClr val="595959"/>
              </a:solidFill>
              <a:latin typeface="Open Sans"/>
              <a:ea typeface="Open Sans"/>
              <a:cs typeface="Open Sans"/>
              <a:sym typeface="Open Sans"/>
            </a:endParaRPr>
          </a:p>
          <a:p>
            <a:pPr indent="-317500" lvl="1" marL="914400" rtl="0">
              <a:spcBef>
                <a:spcPts val="0"/>
              </a:spcBef>
              <a:spcAft>
                <a:spcPts val="0"/>
              </a:spcAft>
              <a:buClr>
                <a:srgbClr val="595959"/>
              </a:buClr>
              <a:buSzPts val="1400"/>
              <a:buFont typeface="Open Sans"/>
              <a:buChar char="○"/>
            </a:pPr>
            <a:r>
              <a:rPr lang="en">
                <a:solidFill>
                  <a:srgbClr val="595959"/>
                </a:solidFill>
                <a:latin typeface="Open Sans"/>
                <a:ea typeface="Open Sans"/>
                <a:cs typeface="Open Sans"/>
                <a:sym typeface="Open Sans"/>
              </a:rPr>
              <a:t>Asserts that B is equal to A, and checks for variable type</a:t>
            </a:r>
            <a:endParaRPr>
              <a:solidFill>
                <a:srgbClr val="595959"/>
              </a:solidFill>
              <a:latin typeface="Open Sans"/>
              <a:ea typeface="Open Sans"/>
              <a:cs typeface="Open Sans"/>
              <a:sym typeface="Open Sans"/>
            </a:endParaRPr>
          </a:p>
          <a:p>
            <a:pPr indent="0" lvl="0" marL="0" rtl="0">
              <a:spcBef>
                <a:spcPts val="0"/>
              </a:spcBef>
              <a:spcAft>
                <a:spcPts val="0"/>
              </a:spcAft>
              <a:buNone/>
            </a:pPr>
            <a:r>
              <a:t/>
            </a:r>
            <a:endParaRPr>
              <a:solidFill>
                <a:srgbClr val="595959"/>
              </a:solidFill>
              <a:latin typeface="Open Sans"/>
              <a:ea typeface="Open Sans"/>
              <a:cs typeface="Open Sans"/>
              <a:sym typeface="Open Sans"/>
            </a:endParaRPr>
          </a:p>
          <a:p>
            <a:pPr indent="0" lvl="0" marL="0" rtl="0">
              <a:spcBef>
                <a:spcPts val="0"/>
              </a:spcBef>
              <a:spcAft>
                <a:spcPts val="0"/>
              </a:spcAft>
              <a:buNone/>
            </a:pPr>
            <a:r>
              <a:rPr lang="en">
                <a:solidFill>
                  <a:srgbClr val="595959"/>
                </a:solidFill>
                <a:latin typeface="Open Sans"/>
                <a:ea typeface="Open Sans"/>
                <a:cs typeface="Open Sans"/>
                <a:sym typeface="Open Sans"/>
              </a:rPr>
              <a:t>=== is more ‘strict’ then ==</a:t>
            </a:r>
            <a:endParaRPr>
              <a:solidFill>
                <a:srgbClr val="595959"/>
              </a:solidFill>
              <a:latin typeface="Open Sans"/>
              <a:ea typeface="Open Sans"/>
              <a:cs typeface="Open Sans"/>
              <a:sym typeface="Open Sans"/>
            </a:endParaRPr>
          </a:p>
          <a:p>
            <a:pPr indent="0" lvl="0" marL="0" rtl="0">
              <a:spcBef>
                <a:spcPts val="0"/>
              </a:spcBef>
              <a:spcAft>
                <a:spcPts val="0"/>
              </a:spcAft>
              <a:buNone/>
            </a:pPr>
            <a:r>
              <a:t/>
            </a:r>
            <a:endParaRPr>
              <a:solidFill>
                <a:srgbClr val="595959"/>
              </a:solidFill>
              <a:latin typeface="Open Sans"/>
              <a:ea typeface="Open Sans"/>
              <a:cs typeface="Open Sans"/>
              <a:sym typeface="Open Sans"/>
            </a:endParaRPr>
          </a:p>
          <a:p>
            <a:pPr indent="0" lvl="0" marL="0" rtl="0">
              <a:spcBef>
                <a:spcPts val="0"/>
              </a:spcBef>
              <a:spcAft>
                <a:spcPts val="0"/>
              </a:spcAft>
              <a:buNone/>
            </a:pPr>
            <a:r>
              <a:t/>
            </a:r>
            <a:endParaRPr>
              <a:solidFill>
                <a:srgbClr val="595959"/>
              </a:solidFill>
              <a:latin typeface="Open Sans"/>
              <a:ea typeface="Open Sans"/>
              <a:cs typeface="Open Sans"/>
              <a:sym typeface="Open Sans"/>
            </a:endParaRPr>
          </a:p>
          <a:p>
            <a:pPr indent="0" lvl="0" marL="0" rtl="0">
              <a:spcBef>
                <a:spcPts val="0"/>
              </a:spcBef>
              <a:spcAft>
                <a:spcPts val="0"/>
              </a:spcAft>
              <a:buNone/>
            </a:pPr>
            <a:r>
              <a:t/>
            </a:r>
            <a:endParaRPr>
              <a:solidFill>
                <a:srgbClr val="595959"/>
              </a:solidFill>
              <a:latin typeface="Open Sans"/>
              <a:ea typeface="Open Sans"/>
              <a:cs typeface="Open Sans"/>
              <a:sym typeface="Open Sans"/>
            </a:endParaRPr>
          </a:p>
          <a:p>
            <a:pPr indent="0" lvl="0" marL="0" rtl="0">
              <a:spcBef>
                <a:spcPts val="0"/>
              </a:spcBef>
              <a:spcAft>
                <a:spcPts val="0"/>
              </a:spcAft>
              <a:buNone/>
            </a:pPr>
            <a:r>
              <a:t/>
            </a:r>
            <a:endParaRPr>
              <a:solidFill>
                <a:srgbClr val="595959"/>
              </a:solidFill>
              <a:latin typeface="Open Sans"/>
              <a:ea typeface="Open Sans"/>
              <a:cs typeface="Open Sans"/>
              <a:sym typeface="Open Sans"/>
            </a:endParaRPr>
          </a:p>
        </p:txBody>
      </p:sp>
      <p:graphicFrame>
        <p:nvGraphicFramePr>
          <p:cNvPr id="441" name="Shape 441"/>
          <p:cNvGraphicFramePr/>
          <p:nvPr/>
        </p:nvGraphicFramePr>
        <p:xfrm>
          <a:off x="2937375" y="3914850"/>
          <a:ext cx="3000000" cy="3000000"/>
        </p:xfrm>
        <a:graphic>
          <a:graphicData uri="http://schemas.openxmlformats.org/drawingml/2006/table">
            <a:tbl>
              <a:tblPr>
                <a:noFill/>
                <a:tableStyleId>{25DAB8E6-88B4-4960-9E6D-40195043587C}</a:tableStyleId>
              </a:tblPr>
              <a:tblGrid>
                <a:gridCol w="2083925"/>
                <a:gridCol w="1185075"/>
              </a:tblGrid>
              <a:tr h="381000">
                <a:tc>
                  <a:txBody>
                    <a:bodyPr>
                      <a:noAutofit/>
                    </a:bodyPr>
                    <a:lstStyle/>
                    <a:p>
                      <a:pPr indent="0" lvl="0" marL="0" rtl="0">
                        <a:spcBef>
                          <a:spcPts val="0"/>
                        </a:spcBef>
                        <a:spcAft>
                          <a:spcPts val="0"/>
                        </a:spcAft>
                        <a:buNone/>
                      </a:pPr>
                      <a:r>
                        <a:rPr lang="en">
                          <a:solidFill>
                            <a:srgbClr val="595959"/>
                          </a:solidFill>
                          <a:latin typeface="Open Sans"/>
                          <a:ea typeface="Open Sans"/>
                          <a:cs typeface="Open Sans"/>
                          <a:sym typeface="Open Sans"/>
                        </a:rPr>
                        <a:t>1 == ‘1’</a:t>
                      </a:r>
                      <a:endParaRPr>
                        <a:solidFill>
                          <a:srgbClr val="595959"/>
                        </a:solidFill>
                        <a:latin typeface="Open Sans"/>
                        <a:ea typeface="Open Sans"/>
                        <a:cs typeface="Open Sans"/>
                        <a:sym typeface="Open Sans"/>
                      </a:endParaRPr>
                    </a:p>
                  </a:txBody>
                  <a:tcPr marT="91425" marB="91425" marR="91425" marL="91425"/>
                </a:tc>
                <a:tc>
                  <a:txBody>
                    <a:bodyPr>
                      <a:noAutofit/>
                    </a:bodyPr>
                    <a:lstStyle/>
                    <a:p>
                      <a:pPr indent="0" lvl="0" marL="0" rtl="0">
                        <a:spcBef>
                          <a:spcPts val="0"/>
                        </a:spcBef>
                        <a:spcAft>
                          <a:spcPts val="0"/>
                        </a:spcAft>
                        <a:buNone/>
                      </a:pPr>
                      <a:r>
                        <a:rPr lang="en">
                          <a:solidFill>
                            <a:srgbClr val="595959"/>
                          </a:solidFill>
                          <a:latin typeface="Open Sans"/>
                          <a:ea typeface="Open Sans"/>
                          <a:cs typeface="Open Sans"/>
                          <a:sym typeface="Open Sans"/>
                        </a:rPr>
                        <a:t>True</a:t>
                      </a:r>
                      <a:endParaRPr>
                        <a:solidFill>
                          <a:srgbClr val="595959"/>
                        </a:solidFill>
                        <a:latin typeface="Open Sans"/>
                        <a:ea typeface="Open Sans"/>
                        <a:cs typeface="Open Sans"/>
                        <a:sym typeface="Open Sans"/>
                      </a:endParaRPr>
                    </a:p>
                  </a:txBody>
                  <a:tcPr marT="91425" marB="91425" marR="91425" marL="91425"/>
                </a:tc>
              </a:tr>
              <a:tr h="381000">
                <a:tc>
                  <a:txBody>
                    <a:bodyPr>
                      <a:noAutofit/>
                    </a:bodyPr>
                    <a:lstStyle/>
                    <a:p>
                      <a:pPr indent="0" lvl="0" marL="0" rtl="0">
                        <a:spcBef>
                          <a:spcPts val="0"/>
                        </a:spcBef>
                        <a:spcAft>
                          <a:spcPts val="0"/>
                        </a:spcAft>
                        <a:buNone/>
                      </a:pPr>
                      <a:r>
                        <a:rPr lang="en">
                          <a:solidFill>
                            <a:srgbClr val="595959"/>
                          </a:solidFill>
                          <a:latin typeface="Open Sans"/>
                          <a:ea typeface="Open Sans"/>
                          <a:cs typeface="Open Sans"/>
                          <a:sym typeface="Open Sans"/>
                        </a:rPr>
                        <a:t>1 === ‘1’</a:t>
                      </a:r>
                      <a:endParaRPr>
                        <a:solidFill>
                          <a:srgbClr val="595959"/>
                        </a:solidFill>
                        <a:latin typeface="Open Sans"/>
                        <a:ea typeface="Open Sans"/>
                        <a:cs typeface="Open Sans"/>
                        <a:sym typeface="Open Sans"/>
                      </a:endParaRPr>
                    </a:p>
                  </a:txBody>
                  <a:tcPr marT="91425" marB="91425" marR="91425" marL="91425"/>
                </a:tc>
                <a:tc>
                  <a:txBody>
                    <a:bodyPr>
                      <a:noAutofit/>
                    </a:bodyPr>
                    <a:lstStyle/>
                    <a:p>
                      <a:pPr indent="0" lvl="0" marL="0" rtl="0">
                        <a:spcBef>
                          <a:spcPts val="0"/>
                        </a:spcBef>
                        <a:spcAft>
                          <a:spcPts val="0"/>
                        </a:spcAft>
                        <a:buNone/>
                      </a:pPr>
                      <a:r>
                        <a:rPr lang="en">
                          <a:solidFill>
                            <a:srgbClr val="595959"/>
                          </a:solidFill>
                          <a:latin typeface="Open Sans"/>
                          <a:ea typeface="Open Sans"/>
                          <a:cs typeface="Open Sans"/>
                          <a:sym typeface="Open Sans"/>
                        </a:rPr>
                        <a:t>False</a:t>
                      </a:r>
                      <a:endParaRPr>
                        <a:solidFill>
                          <a:srgbClr val="595959"/>
                        </a:solidFill>
                        <a:latin typeface="Open Sans"/>
                        <a:ea typeface="Open Sans"/>
                        <a:cs typeface="Open Sans"/>
                        <a:sym typeface="Open Sans"/>
                      </a:endParaRPr>
                    </a:p>
                  </a:txBody>
                  <a:tcPr marT="91425" marB="91425" marR="91425" marL="91425"/>
                </a:tc>
              </a:tr>
            </a:tbl>
          </a:graphicData>
        </a:graphic>
      </p:graphicFrame>
      <p:sp>
        <p:nvSpPr>
          <p:cNvPr id="442" name="Shape 4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Open Sans"/>
                <a:ea typeface="Open Sans"/>
                <a:cs typeface="Open Sans"/>
                <a:sym typeface="Open Sans"/>
              </a:rPr>
              <a:t>= vs == vs ===</a:t>
            </a:r>
            <a:endParaRPr>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Shape 447"/>
          <p:cNvSpPr txBox="1"/>
          <p:nvPr>
            <p:ph idx="1" type="body"/>
          </p:nvPr>
        </p:nvSpPr>
        <p:spPr>
          <a:xfrm>
            <a:off x="3788775" y="1405675"/>
            <a:ext cx="4990200" cy="2686800"/>
          </a:xfrm>
          <a:prstGeom prst="rect">
            <a:avLst/>
          </a:prstGeom>
          <a:solidFill>
            <a:srgbClr val="F3F3F3"/>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en" sz="1600">
                <a:latin typeface="Consolas"/>
                <a:ea typeface="Consolas"/>
                <a:cs typeface="Consolas"/>
                <a:sym typeface="Consolas"/>
              </a:rPr>
              <a:t>import React from 'react';</a:t>
            </a:r>
            <a:endParaRPr b="1" sz="1600">
              <a:latin typeface="Consolas"/>
              <a:ea typeface="Consolas"/>
              <a:cs typeface="Consolas"/>
              <a:sym typeface="Consolas"/>
            </a:endParaRPr>
          </a:p>
          <a:p>
            <a:pPr indent="0" lvl="0" marL="0" rtl="0">
              <a:lnSpc>
                <a:spcPct val="115000"/>
              </a:lnSpc>
              <a:spcBef>
                <a:spcPts val="0"/>
              </a:spcBef>
              <a:spcAft>
                <a:spcPts val="0"/>
              </a:spcAft>
              <a:buNone/>
            </a:pPr>
            <a:r>
              <a:rPr b="1" lang="en" sz="1600">
                <a:latin typeface="Consolas"/>
                <a:ea typeface="Consolas"/>
                <a:cs typeface="Consolas"/>
                <a:sym typeface="Consolas"/>
              </a:rPr>
              <a:t>import Firebase from './firebase-wrapper';</a:t>
            </a:r>
            <a:endParaRPr b="1" sz="1600">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t/>
            </a:r>
            <a:endParaRPr b="1" sz="1600">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b="1" lang="en" sz="1600">
                <a:latin typeface="Consolas"/>
                <a:ea typeface="Consolas"/>
                <a:cs typeface="Consolas"/>
                <a:sym typeface="Consolas"/>
              </a:rPr>
              <a:t>class App extends React.Component {</a:t>
            </a:r>
            <a:endParaRPr b="1" sz="1600">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b="1" lang="en" sz="1600">
                <a:latin typeface="Consolas"/>
                <a:ea typeface="Consolas"/>
                <a:cs typeface="Consolas"/>
                <a:sym typeface="Consolas"/>
              </a:rPr>
              <a:t>  constructor() {}</a:t>
            </a:r>
            <a:endParaRPr b="1" sz="1600">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b="1" lang="en" sz="1600">
                <a:latin typeface="Consolas"/>
                <a:ea typeface="Consolas"/>
                <a:cs typeface="Consolas"/>
                <a:sym typeface="Consolas"/>
              </a:rPr>
              <a:t>  render() {}</a:t>
            </a:r>
            <a:endParaRPr b="1" sz="1600">
              <a:latin typeface="Consolas"/>
              <a:ea typeface="Consolas"/>
              <a:cs typeface="Consolas"/>
              <a:sym typeface="Consolas"/>
            </a:endParaRPr>
          </a:p>
          <a:p>
            <a:pPr indent="0" lvl="0" marL="0" rtl="0">
              <a:spcBef>
                <a:spcPts val="0"/>
              </a:spcBef>
              <a:spcAft>
                <a:spcPts val="0"/>
              </a:spcAft>
              <a:buNone/>
            </a:pPr>
            <a:r>
              <a:rPr b="1" lang="en" sz="1600">
                <a:latin typeface="Consolas"/>
                <a:ea typeface="Consolas"/>
                <a:cs typeface="Consolas"/>
                <a:sym typeface="Consolas"/>
              </a:rPr>
              <a:t>}</a:t>
            </a:r>
            <a:endParaRPr b="1" sz="1600">
              <a:latin typeface="Consolas"/>
              <a:ea typeface="Consolas"/>
              <a:cs typeface="Consolas"/>
              <a:sym typeface="Consolas"/>
            </a:endParaRPr>
          </a:p>
          <a:p>
            <a:pPr indent="0" lvl="0" marL="0" rtl="0">
              <a:lnSpc>
                <a:spcPct val="115000"/>
              </a:lnSpc>
              <a:spcBef>
                <a:spcPts val="0"/>
              </a:spcBef>
              <a:spcAft>
                <a:spcPts val="0"/>
              </a:spcAft>
              <a:buNone/>
            </a:pPr>
            <a:r>
              <a:t/>
            </a:r>
            <a:endParaRPr b="1" sz="1600">
              <a:latin typeface="Consolas"/>
              <a:ea typeface="Consolas"/>
              <a:cs typeface="Consolas"/>
              <a:sym typeface="Consolas"/>
            </a:endParaRPr>
          </a:p>
          <a:p>
            <a:pPr indent="0" lvl="0" marL="0" rtl="0">
              <a:lnSpc>
                <a:spcPct val="115000"/>
              </a:lnSpc>
              <a:spcBef>
                <a:spcPts val="0"/>
              </a:spcBef>
              <a:spcAft>
                <a:spcPts val="0"/>
              </a:spcAft>
              <a:buNone/>
            </a:pPr>
            <a:r>
              <a:rPr b="1" lang="en" sz="1600">
                <a:latin typeface="Consolas"/>
                <a:ea typeface="Consolas"/>
                <a:cs typeface="Consolas"/>
                <a:sym typeface="Consolas"/>
              </a:rPr>
              <a:t>export default App;</a:t>
            </a:r>
            <a:endParaRPr b="1" sz="900">
              <a:latin typeface="Consolas"/>
              <a:ea typeface="Consolas"/>
              <a:cs typeface="Consolas"/>
              <a:sym typeface="Consolas"/>
            </a:endParaRPr>
          </a:p>
        </p:txBody>
      </p:sp>
      <p:sp>
        <p:nvSpPr>
          <p:cNvPr id="448" name="Shape 448"/>
          <p:cNvSpPr txBox="1"/>
          <p:nvPr/>
        </p:nvSpPr>
        <p:spPr>
          <a:xfrm>
            <a:off x="311700" y="1405675"/>
            <a:ext cx="3304200" cy="2686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200">
                <a:solidFill>
                  <a:schemeClr val="dk2"/>
                </a:solidFill>
                <a:latin typeface="Open Sans"/>
                <a:ea typeface="Open Sans"/>
                <a:cs typeface="Open Sans"/>
                <a:sym typeface="Open Sans"/>
              </a:rPr>
              <a:t>Each JSX file in our application will have 3 major sections:</a:t>
            </a:r>
            <a:endParaRPr sz="2200">
              <a:solidFill>
                <a:schemeClr val="dk2"/>
              </a:solidFill>
              <a:latin typeface="Open Sans"/>
              <a:ea typeface="Open Sans"/>
              <a:cs typeface="Open Sans"/>
              <a:sym typeface="Open Sans"/>
            </a:endParaRPr>
          </a:p>
          <a:p>
            <a:pPr indent="-342900" lvl="0" marL="457200" rtl="0">
              <a:spcBef>
                <a:spcPts val="1000"/>
              </a:spcBef>
              <a:spcAft>
                <a:spcPts val="0"/>
              </a:spcAft>
              <a:buClr>
                <a:schemeClr val="dk2"/>
              </a:buClr>
              <a:buSzPts val="1800"/>
              <a:buFont typeface="Open Sans"/>
              <a:buAutoNum type="arabicPeriod"/>
            </a:pPr>
            <a:r>
              <a:rPr b="1" lang="en" sz="1800">
                <a:solidFill>
                  <a:schemeClr val="dk2"/>
                </a:solidFill>
                <a:latin typeface="Open Sans"/>
                <a:ea typeface="Open Sans"/>
                <a:cs typeface="Open Sans"/>
                <a:sym typeface="Open Sans"/>
              </a:rPr>
              <a:t>Imports</a:t>
            </a:r>
            <a:endParaRPr b="1" sz="1800">
              <a:solidFill>
                <a:schemeClr val="dk2"/>
              </a:solidFill>
              <a:latin typeface="Open Sans"/>
              <a:ea typeface="Open Sans"/>
              <a:cs typeface="Open Sans"/>
              <a:sym typeface="Open Sans"/>
            </a:endParaRPr>
          </a:p>
          <a:p>
            <a:pPr indent="-342900" lvl="0" marL="457200" rtl="0">
              <a:spcBef>
                <a:spcPts val="1000"/>
              </a:spcBef>
              <a:spcAft>
                <a:spcPts val="0"/>
              </a:spcAft>
              <a:buClr>
                <a:schemeClr val="dk2"/>
              </a:buClr>
              <a:buSzPts val="1800"/>
              <a:buFont typeface="Open Sans"/>
              <a:buAutoNum type="arabicPeriod"/>
            </a:pPr>
            <a:r>
              <a:rPr b="1" lang="en" sz="1800">
                <a:solidFill>
                  <a:schemeClr val="dk2"/>
                </a:solidFill>
                <a:latin typeface="Open Sans"/>
                <a:ea typeface="Open Sans"/>
                <a:cs typeface="Open Sans"/>
                <a:sym typeface="Open Sans"/>
              </a:rPr>
              <a:t>Class</a:t>
            </a:r>
            <a:endParaRPr b="1" sz="1800">
              <a:solidFill>
                <a:schemeClr val="dk2"/>
              </a:solidFill>
              <a:latin typeface="Open Sans"/>
              <a:ea typeface="Open Sans"/>
              <a:cs typeface="Open Sans"/>
              <a:sym typeface="Open Sans"/>
            </a:endParaRPr>
          </a:p>
          <a:p>
            <a:pPr indent="-342900" lvl="0" marL="457200" rtl="0">
              <a:spcBef>
                <a:spcPts val="1000"/>
              </a:spcBef>
              <a:spcAft>
                <a:spcPts val="0"/>
              </a:spcAft>
              <a:buClr>
                <a:schemeClr val="dk2"/>
              </a:buClr>
              <a:buSzPts val="1800"/>
              <a:buFont typeface="Open Sans"/>
              <a:buAutoNum type="arabicPeriod"/>
            </a:pPr>
            <a:r>
              <a:rPr b="1" lang="en" sz="1800">
                <a:solidFill>
                  <a:schemeClr val="dk2"/>
                </a:solidFill>
                <a:latin typeface="Open Sans"/>
                <a:ea typeface="Open Sans"/>
                <a:cs typeface="Open Sans"/>
                <a:sym typeface="Open Sans"/>
              </a:rPr>
              <a:t>Exports</a:t>
            </a:r>
            <a:endParaRPr b="1" sz="1800">
              <a:solidFill>
                <a:schemeClr val="dk2"/>
              </a:solidFill>
              <a:latin typeface="Open Sans"/>
              <a:ea typeface="Open Sans"/>
              <a:cs typeface="Open Sans"/>
              <a:sym typeface="Open Sans"/>
            </a:endParaRPr>
          </a:p>
          <a:p>
            <a:pPr indent="0" lvl="0" marL="0" rtl="0">
              <a:spcBef>
                <a:spcPts val="1000"/>
              </a:spcBef>
              <a:spcAft>
                <a:spcPts val="0"/>
              </a:spcAft>
              <a:buNone/>
            </a:pPr>
            <a:r>
              <a:t/>
            </a:r>
            <a:endParaRPr sz="1800">
              <a:solidFill>
                <a:schemeClr val="dk2"/>
              </a:solidFill>
              <a:latin typeface="Open Sans"/>
              <a:ea typeface="Open Sans"/>
              <a:cs typeface="Open Sans"/>
              <a:sym typeface="Open Sans"/>
            </a:endParaRPr>
          </a:p>
        </p:txBody>
      </p:sp>
      <p:sp>
        <p:nvSpPr>
          <p:cNvPr id="449" name="Shape 4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Files Breakdown</a:t>
            </a:r>
            <a:endParaRPr>
              <a:latin typeface="Open Sans"/>
              <a:ea typeface="Open Sans"/>
              <a:cs typeface="Open Sans"/>
              <a:sym typeface="Open Sans"/>
            </a:endParaRPr>
          </a:p>
        </p:txBody>
      </p:sp>
      <p:sp>
        <p:nvSpPr>
          <p:cNvPr id="450" name="Shape 450"/>
          <p:cNvSpPr txBox="1"/>
          <p:nvPr/>
        </p:nvSpPr>
        <p:spPr>
          <a:xfrm>
            <a:off x="3783175" y="1078600"/>
            <a:ext cx="2189400" cy="321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Consolas"/>
                <a:ea typeface="Consolas"/>
                <a:cs typeface="Consolas"/>
                <a:sym typeface="Consolas"/>
              </a:rPr>
              <a:t>App.jsx</a:t>
            </a:r>
            <a:endParaRPr>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Shape 455"/>
          <p:cNvSpPr txBox="1"/>
          <p:nvPr/>
        </p:nvSpPr>
        <p:spPr>
          <a:xfrm>
            <a:off x="311700" y="1157025"/>
            <a:ext cx="3078000" cy="363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666666"/>
                </a:solidFill>
                <a:latin typeface="Open Sans"/>
                <a:ea typeface="Open Sans"/>
                <a:cs typeface="Open Sans"/>
                <a:sym typeface="Open Sans"/>
              </a:rPr>
              <a:t>Imports</a:t>
            </a:r>
            <a:r>
              <a:rPr lang="en" sz="1800">
                <a:solidFill>
                  <a:srgbClr val="666666"/>
                </a:solidFill>
                <a:latin typeface="Open Sans"/>
                <a:ea typeface="Open Sans"/>
                <a:cs typeface="Open Sans"/>
                <a:sym typeface="Open Sans"/>
              </a:rPr>
              <a:t> bring other modules into this file so we can use them.</a:t>
            </a:r>
            <a:endParaRPr sz="1800">
              <a:solidFill>
                <a:srgbClr val="666666"/>
              </a:solidFill>
              <a:latin typeface="Open Sans"/>
              <a:ea typeface="Open Sans"/>
              <a:cs typeface="Open Sans"/>
              <a:sym typeface="Open Sans"/>
            </a:endParaRPr>
          </a:p>
          <a:p>
            <a:pPr indent="0" lvl="0" marL="0" rtl="0">
              <a:spcBef>
                <a:spcPts val="0"/>
              </a:spcBef>
              <a:spcAft>
                <a:spcPts val="0"/>
              </a:spcAft>
              <a:buNone/>
            </a:pPr>
            <a:r>
              <a:t/>
            </a:r>
            <a:endParaRPr sz="1800">
              <a:solidFill>
                <a:srgbClr val="666666"/>
              </a:solidFill>
              <a:latin typeface="Open Sans"/>
              <a:ea typeface="Open Sans"/>
              <a:cs typeface="Open Sans"/>
              <a:sym typeface="Open Sans"/>
            </a:endParaRPr>
          </a:p>
          <a:p>
            <a:pPr indent="-342900" lvl="0" marL="457200" rtl="0">
              <a:spcBef>
                <a:spcPts val="0"/>
              </a:spcBef>
              <a:spcAft>
                <a:spcPts val="0"/>
              </a:spcAft>
              <a:buClr>
                <a:srgbClr val="666666"/>
              </a:buClr>
              <a:buSzPts val="1800"/>
              <a:buChar char="●"/>
            </a:pPr>
            <a:r>
              <a:rPr lang="en" sz="1800">
                <a:solidFill>
                  <a:srgbClr val="666666"/>
                </a:solidFill>
                <a:latin typeface="Open Sans"/>
                <a:ea typeface="Open Sans"/>
                <a:cs typeface="Open Sans"/>
                <a:sym typeface="Open Sans"/>
              </a:rPr>
              <a:t>We import</a:t>
            </a:r>
            <a:r>
              <a:rPr b="1" lang="en" sz="1800">
                <a:solidFill>
                  <a:srgbClr val="666666"/>
                </a:solidFill>
                <a:latin typeface="Open Sans"/>
                <a:ea typeface="Open Sans"/>
                <a:cs typeface="Open Sans"/>
                <a:sym typeface="Open Sans"/>
              </a:rPr>
              <a:t> </a:t>
            </a:r>
            <a:r>
              <a:rPr lang="en" sz="1800">
                <a:solidFill>
                  <a:srgbClr val="666666"/>
                </a:solidFill>
                <a:latin typeface="Open Sans"/>
                <a:ea typeface="Open Sans"/>
                <a:cs typeface="Open Sans"/>
                <a:sym typeface="Open Sans"/>
              </a:rPr>
              <a:t>React so we can make a React class in this file</a:t>
            </a:r>
            <a:endParaRPr sz="1800">
              <a:solidFill>
                <a:srgbClr val="666666"/>
              </a:solidFill>
              <a:latin typeface="Open Sans"/>
              <a:ea typeface="Open Sans"/>
              <a:cs typeface="Open Sans"/>
              <a:sym typeface="Open Sans"/>
            </a:endParaRPr>
          </a:p>
          <a:p>
            <a:pPr indent="0" lvl="0" marL="0" rtl="0">
              <a:spcBef>
                <a:spcPts val="0"/>
              </a:spcBef>
              <a:spcAft>
                <a:spcPts val="0"/>
              </a:spcAft>
              <a:buNone/>
            </a:pPr>
            <a:r>
              <a:t/>
            </a:r>
            <a:endParaRPr sz="1800">
              <a:solidFill>
                <a:srgbClr val="666666"/>
              </a:solidFill>
              <a:latin typeface="Open Sans"/>
              <a:ea typeface="Open Sans"/>
              <a:cs typeface="Open Sans"/>
              <a:sym typeface="Open Sans"/>
            </a:endParaRPr>
          </a:p>
          <a:p>
            <a:pPr indent="-342900" lvl="0" marL="457200" rtl="0">
              <a:spcBef>
                <a:spcPts val="0"/>
              </a:spcBef>
              <a:spcAft>
                <a:spcPts val="0"/>
              </a:spcAft>
              <a:buClr>
                <a:srgbClr val="666666"/>
              </a:buClr>
              <a:buSzPts val="1800"/>
              <a:buFont typeface="Open Sans"/>
              <a:buChar char="●"/>
            </a:pPr>
            <a:r>
              <a:rPr lang="en" sz="1800">
                <a:solidFill>
                  <a:srgbClr val="666666"/>
                </a:solidFill>
                <a:latin typeface="Open Sans"/>
                <a:ea typeface="Open Sans"/>
                <a:cs typeface="Open Sans"/>
                <a:sym typeface="Open Sans"/>
              </a:rPr>
              <a:t>We import Firebase so we can make calls to our server</a:t>
            </a:r>
            <a:endParaRPr sz="1800">
              <a:solidFill>
                <a:srgbClr val="666666"/>
              </a:solidFill>
              <a:latin typeface="Open Sans"/>
              <a:ea typeface="Open Sans"/>
              <a:cs typeface="Open Sans"/>
              <a:sym typeface="Open Sans"/>
            </a:endParaRPr>
          </a:p>
          <a:p>
            <a:pPr indent="0" lvl="0" marL="0" rtl="0">
              <a:spcBef>
                <a:spcPts val="0"/>
              </a:spcBef>
              <a:spcAft>
                <a:spcPts val="0"/>
              </a:spcAft>
              <a:buNone/>
            </a:pPr>
            <a:r>
              <a:t/>
            </a:r>
            <a:endParaRPr sz="1800">
              <a:solidFill>
                <a:srgbClr val="666666"/>
              </a:solidFill>
              <a:latin typeface="Open Sans"/>
              <a:ea typeface="Open Sans"/>
              <a:cs typeface="Open Sans"/>
              <a:sym typeface="Open Sans"/>
            </a:endParaRPr>
          </a:p>
        </p:txBody>
      </p:sp>
      <p:sp>
        <p:nvSpPr>
          <p:cNvPr id="456" name="Shape 4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Files Breakdown - Imports</a:t>
            </a:r>
            <a:endParaRPr>
              <a:latin typeface="Open Sans"/>
              <a:ea typeface="Open Sans"/>
              <a:cs typeface="Open Sans"/>
              <a:sym typeface="Open Sans"/>
            </a:endParaRPr>
          </a:p>
        </p:txBody>
      </p:sp>
      <p:sp>
        <p:nvSpPr>
          <p:cNvPr id="457" name="Shape 457"/>
          <p:cNvSpPr txBox="1"/>
          <p:nvPr>
            <p:ph idx="1" type="body"/>
          </p:nvPr>
        </p:nvSpPr>
        <p:spPr>
          <a:xfrm>
            <a:off x="3788775" y="1405675"/>
            <a:ext cx="4990200" cy="2686800"/>
          </a:xfrm>
          <a:prstGeom prst="rect">
            <a:avLst/>
          </a:prstGeom>
          <a:solidFill>
            <a:srgbClr val="F3F3F3"/>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en" sz="1600">
                <a:latin typeface="Consolas"/>
                <a:ea typeface="Consolas"/>
                <a:cs typeface="Consolas"/>
                <a:sym typeface="Consolas"/>
              </a:rPr>
              <a:t>import React from 'react';</a:t>
            </a:r>
            <a:endParaRPr b="1" sz="1600">
              <a:latin typeface="Consolas"/>
              <a:ea typeface="Consolas"/>
              <a:cs typeface="Consolas"/>
              <a:sym typeface="Consolas"/>
            </a:endParaRPr>
          </a:p>
          <a:p>
            <a:pPr indent="0" lvl="0" marL="0" rtl="0">
              <a:lnSpc>
                <a:spcPct val="115000"/>
              </a:lnSpc>
              <a:spcBef>
                <a:spcPts val="0"/>
              </a:spcBef>
              <a:spcAft>
                <a:spcPts val="0"/>
              </a:spcAft>
              <a:buNone/>
            </a:pPr>
            <a:r>
              <a:rPr b="1" lang="en" sz="1600">
                <a:latin typeface="Consolas"/>
                <a:ea typeface="Consolas"/>
                <a:cs typeface="Consolas"/>
                <a:sym typeface="Consolas"/>
              </a:rPr>
              <a:t>import Firebase from './firebase-wrapper';</a:t>
            </a:r>
            <a:endParaRPr b="1" sz="1600">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t/>
            </a:r>
            <a:endParaRPr b="1" sz="1600">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b="1" lang="en" sz="1600">
                <a:latin typeface="Consolas"/>
                <a:ea typeface="Consolas"/>
                <a:cs typeface="Consolas"/>
                <a:sym typeface="Consolas"/>
              </a:rPr>
              <a:t>class App extends React.Component {</a:t>
            </a:r>
            <a:endParaRPr b="1" sz="1600">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b="1" lang="en" sz="1600">
                <a:latin typeface="Consolas"/>
                <a:ea typeface="Consolas"/>
                <a:cs typeface="Consolas"/>
                <a:sym typeface="Consolas"/>
              </a:rPr>
              <a:t>  constructor() {}</a:t>
            </a:r>
            <a:endParaRPr b="1" sz="1600">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b="1" lang="en" sz="1600">
                <a:latin typeface="Consolas"/>
                <a:ea typeface="Consolas"/>
                <a:cs typeface="Consolas"/>
                <a:sym typeface="Consolas"/>
              </a:rPr>
              <a:t>  render() {}</a:t>
            </a:r>
            <a:endParaRPr b="1" sz="1600">
              <a:latin typeface="Consolas"/>
              <a:ea typeface="Consolas"/>
              <a:cs typeface="Consolas"/>
              <a:sym typeface="Consolas"/>
            </a:endParaRPr>
          </a:p>
          <a:p>
            <a:pPr indent="0" lvl="0" marL="0" rtl="0">
              <a:spcBef>
                <a:spcPts val="0"/>
              </a:spcBef>
              <a:spcAft>
                <a:spcPts val="0"/>
              </a:spcAft>
              <a:buNone/>
            </a:pPr>
            <a:r>
              <a:rPr b="1" lang="en" sz="1600">
                <a:latin typeface="Consolas"/>
                <a:ea typeface="Consolas"/>
                <a:cs typeface="Consolas"/>
                <a:sym typeface="Consolas"/>
              </a:rPr>
              <a:t>}</a:t>
            </a:r>
            <a:endParaRPr b="1" sz="1600">
              <a:latin typeface="Consolas"/>
              <a:ea typeface="Consolas"/>
              <a:cs typeface="Consolas"/>
              <a:sym typeface="Consolas"/>
            </a:endParaRPr>
          </a:p>
          <a:p>
            <a:pPr indent="0" lvl="0" marL="0" rtl="0">
              <a:lnSpc>
                <a:spcPct val="115000"/>
              </a:lnSpc>
              <a:spcBef>
                <a:spcPts val="0"/>
              </a:spcBef>
              <a:spcAft>
                <a:spcPts val="0"/>
              </a:spcAft>
              <a:buNone/>
            </a:pPr>
            <a:r>
              <a:t/>
            </a:r>
            <a:endParaRPr b="1" sz="1600">
              <a:latin typeface="Consolas"/>
              <a:ea typeface="Consolas"/>
              <a:cs typeface="Consolas"/>
              <a:sym typeface="Consolas"/>
            </a:endParaRPr>
          </a:p>
          <a:p>
            <a:pPr indent="0" lvl="0" marL="0" rtl="0">
              <a:lnSpc>
                <a:spcPct val="115000"/>
              </a:lnSpc>
              <a:spcBef>
                <a:spcPts val="0"/>
              </a:spcBef>
              <a:spcAft>
                <a:spcPts val="0"/>
              </a:spcAft>
              <a:buNone/>
            </a:pPr>
            <a:r>
              <a:rPr b="1" lang="en" sz="1600">
                <a:latin typeface="Consolas"/>
                <a:ea typeface="Consolas"/>
                <a:cs typeface="Consolas"/>
                <a:sym typeface="Consolas"/>
              </a:rPr>
              <a:t>export default App;</a:t>
            </a:r>
            <a:endParaRPr b="1" sz="900">
              <a:latin typeface="Consolas"/>
              <a:ea typeface="Consolas"/>
              <a:cs typeface="Consolas"/>
              <a:sym typeface="Consolas"/>
            </a:endParaRPr>
          </a:p>
        </p:txBody>
      </p:sp>
      <p:sp>
        <p:nvSpPr>
          <p:cNvPr id="458" name="Shape 458"/>
          <p:cNvSpPr/>
          <p:nvPr/>
        </p:nvSpPr>
        <p:spPr>
          <a:xfrm>
            <a:off x="3788775" y="1417950"/>
            <a:ext cx="4990200" cy="695100"/>
          </a:xfrm>
          <a:prstGeom prst="rect">
            <a:avLst/>
          </a:prstGeom>
          <a:noFill/>
          <a:ln cap="flat" cmpd="sng" w="38100">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9" name="Shape 459"/>
          <p:cNvSpPr txBox="1"/>
          <p:nvPr/>
        </p:nvSpPr>
        <p:spPr>
          <a:xfrm>
            <a:off x="3783175" y="1078600"/>
            <a:ext cx="2189400" cy="321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Consolas"/>
                <a:ea typeface="Consolas"/>
                <a:cs typeface="Consolas"/>
                <a:sym typeface="Consolas"/>
              </a:rPr>
              <a:t>App.jsx</a:t>
            </a:r>
            <a:endParaRPr>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Shape 464"/>
          <p:cNvSpPr txBox="1"/>
          <p:nvPr/>
        </p:nvSpPr>
        <p:spPr>
          <a:xfrm>
            <a:off x="476875" y="1017725"/>
            <a:ext cx="3078000" cy="361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434343"/>
                </a:solidFill>
                <a:latin typeface="Open Sans"/>
                <a:ea typeface="Open Sans"/>
                <a:cs typeface="Open Sans"/>
                <a:sym typeface="Open Sans"/>
              </a:rPr>
              <a:t>Classes Instantiation:</a:t>
            </a:r>
            <a:endParaRPr>
              <a:solidFill>
                <a:srgbClr val="434343"/>
              </a:solidFill>
              <a:latin typeface="Open Sans"/>
              <a:ea typeface="Open Sans"/>
              <a:cs typeface="Open Sans"/>
              <a:sym typeface="Open Sans"/>
            </a:endParaRPr>
          </a:p>
          <a:p>
            <a:pPr indent="0" lvl="0" marL="0" rtl="0">
              <a:spcBef>
                <a:spcPts val="0"/>
              </a:spcBef>
              <a:spcAft>
                <a:spcPts val="0"/>
              </a:spcAft>
              <a:buNone/>
            </a:pPr>
            <a:r>
              <a:t/>
            </a:r>
            <a:endParaRPr>
              <a:solidFill>
                <a:srgbClr val="434343"/>
              </a:solidFill>
              <a:latin typeface="Open Sans"/>
              <a:ea typeface="Open Sans"/>
              <a:cs typeface="Open Sans"/>
              <a:sym typeface="Open Sans"/>
            </a:endParaRPr>
          </a:p>
          <a:p>
            <a:pPr indent="0" lvl="0" marL="0" rtl="0">
              <a:spcBef>
                <a:spcPts val="0"/>
              </a:spcBef>
              <a:spcAft>
                <a:spcPts val="0"/>
              </a:spcAft>
              <a:buNone/>
            </a:pPr>
            <a:r>
              <a:t/>
            </a:r>
            <a:endParaRPr>
              <a:solidFill>
                <a:srgbClr val="434343"/>
              </a:solidFill>
              <a:latin typeface="Open Sans"/>
              <a:ea typeface="Open Sans"/>
              <a:cs typeface="Open Sans"/>
              <a:sym typeface="Open Sans"/>
            </a:endParaRPr>
          </a:p>
          <a:p>
            <a:pPr indent="0" lvl="0" marL="0" rtl="0">
              <a:spcBef>
                <a:spcPts val="0"/>
              </a:spcBef>
              <a:spcAft>
                <a:spcPts val="0"/>
              </a:spcAft>
              <a:buNone/>
            </a:pPr>
            <a:r>
              <a:t/>
            </a:r>
            <a:endParaRPr>
              <a:solidFill>
                <a:srgbClr val="434343"/>
              </a:solidFill>
              <a:latin typeface="Open Sans"/>
              <a:ea typeface="Open Sans"/>
              <a:cs typeface="Open Sans"/>
              <a:sym typeface="Open Sans"/>
            </a:endParaRPr>
          </a:p>
          <a:p>
            <a:pPr indent="0" lvl="0" marL="0" rtl="0">
              <a:spcBef>
                <a:spcPts val="0"/>
              </a:spcBef>
              <a:spcAft>
                <a:spcPts val="0"/>
              </a:spcAft>
              <a:buNone/>
            </a:pPr>
            <a:r>
              <a:t/>
            </a:r>
            <a:endParaRPr>
              <a:solidFill>
                <a:srgbClr val="434343"/>
              </a:solidFill>
              <a:latin typeface="Open Sans"/>
              <a:ea typeface="Open Sans"/>
              <a:cs typeface="Open Sans"/>
              <a:sym typeface="Open Sans"/>
            </a:endParaRPr>
          </a:p>
          <a:p>
            <a:pPr indent="0" lvl="0" marL="0" rtl="0">
              <a:spcBef>
                <a:spcPts val="0"/>
              </a:spcBef>
              <a:spcAft>
                <a:spcPts val="0"/>
              </a:spcAft>
              <a:buNone/>
            </a:pPr>
            <a:r>
              <a:rPr lang="en">
                <a:solidFill>
                  <a:srgbClr val="434343"/>
                </a:solidFill>
                <a:latin typeface="Open Sans"/>
                <a:ea typeface="Open Sans"/>
                <a:cs typeface="Open Sans"/>
                <a:sym typeface="Open Sans"/>
              </a:rPr>
              <a:t>Function structure:</a:t>
            </a:r>
            <a:endParaRPr>
              <a:solidFill>
                <a:srgbClr val="434343"/>
              </a:solidFill>
              <a:latin typeface="Open Sans"/>
              <a:ea typeface="Open Sans"/>
              <a:cs typeface="Open Sans"/>
              <a:sym typeface="Open Sans"/>
            </a:endParaRPr>
          </a:p>
          <a:p>
            <a:pPr indent="0" lvl="0" marL="0" rtl="0">
              <a:spcBef>
                <a:spcPts val="0"/>
              </a:spcBef>
              <a:spcAft>
                <a:spcPts val="0"/>
              </a:spcAft>
              <a:buNone/>
            </a:pPr>
            <a:r>
              <a:t/>
            </a:r>
            <a:endParaRPr>
              <a:solidFill>
                <a:srgbClr val="434343"/>
              </a:solidFill>
              <a:latin typeface="Open Sans"/>
              <a:ea typeface="Open Sans"/>
              <a:cs typeface="Open Sans"/>
              <a:sym typeface="Open Sans"/>
            </a:endParaRPr>
          </a:p>
          <a:p>
            <a:pPr indent="0" lvl="0" marL="0" rtl="0">
              <a:spcBef>
                <a:spcPts val="0"/>
              </a:spcBef>
              <a:spcAft>
                <a:spcPts val="0"/>
              </a:spcAft>
              <a:buNone/>
            </a:pPr>
            <a:r>
              <a:t/>
            </a:r>
            <a:endParaRPr>
              <a:solidFill>
                <a:srgbClr val="434343"/>
              </a:solidFill>
              <a:latin typeface="Open Sans"/>
              <a:ea typeface="Open Sans"/>
              <a:cs typeface="Open Sans"/>
              <a:sym typeface="Open Sans"/>
            </a:endParaRPr>
          </a:p>
          <a:p>
            <a:pPr indent="0" lvl="0" marL="0" rtl="0">
              <a:spcBef>
                <a:spcPts val="0"/>
              </a:spcBef>
              <a:spcAft>
                <a:spcPts val="0"/>
              </a:spcAft>
              <a:buNone/>
            </a:pPr>
            <a:r>
              <a:t/>
            </a:r>
            <a:endParaRPr>
              <a:solidFill>
                <a:srgbClr val="434343"/>
              </a:solidFill>
              <a:latin typeface="Open Sans"/>
              <a:ea typeface="Open Sans"/>
              <a:cs typeface="Open Sans"/>
              <a:sym typeface="Open Sans"/>
            </a:endParaRPr>
          </a:p>
          <a:p>
            <a:pPr indent="0" lvl="0" marL="0" rtl="0">
              <a:spcBef>
                <a:spcPts val="0"/>
              </a:spcBef>
              <a:spcAft>
                <a:spcPts val="0"/>
              </a:spcAft>
              <a:buNone/>
            </a:pPr>
            <a:r>
              <a:t/>
            </a:r>
            <a:endParaRPr>
              <a:solidFill>
                <a:srgbClr val="434343"/>
              </a:solidFill>
              <a:latin typeface="Open Sans"/>
              <a:ea typeface="Open Sans"/>
              <a:cs typeface="Open Sans"/>
              <a:sym typeface="Open Sans"/>
            </a:endParaRPr>
          </a:p>
          <a:p>
            <a:pPr indent="0" lvl="0" marL="0" rtl="0">
              <a:lnSpc>
                <a:spcPct val="115000"/>
              </a:lnSpc>
              <a:spcBef>
                <a:spcPts val="0"/>
              </a:spcBef>
              <a:spcAft>
                <a:spcPts val="0"/>
              </a:spcAft>
              <a:buNone/>
            </a:pPr>
            <a:r>
              <a:t/>
            </a:r>
            <a:endParaRPr>
              <a:solidFill>
                <a:srgbClr val="434343"/>
              </a:solidFill>
              <a:latin typeface="Open Sans"/>
              <a:ea typeface="Open Sans"/>
              <a:cs typeface="Open Sans"/>
              <a:sym typeface="Open Sans"/>
            </a:endParaRPr>
          </a:p>
          <a:p>
            <a:pPr indent="0" lvl="0" marL="0" rtl="0">
              <a:spcBef>
                <a:spcPts val="0"/>
              </a:spcBef>
              <a:spcAft>
                <a:spcPts val="0"/>
              </a:spcAft>
              <a:buNone/>
            </a:pPr>
            <a:r>
              <a:t/>
            </a:r>
            <a:endParaRPr>
              <a:solidFill>
                <a:srgbClr val="434343"/>
              </a:solidFill>
              <a:latin typeface="Open Sans"/>
              <a:ea typeface="Open Sans"/>
              <a:cs typeface="Open Sans"/>
              <a:sym typeface="Open Sans"/>
            </a:endParaRPr>
          </a:p>
          <a:p>
            <a:pPr indent="0" lvl="0" marL="0" rtl="0">
              <a:spcBef>
                <a:spcPts val="0"/>
              </a:spcBef>
              <a:spcAft>
                <a:spcPts val="0"/>
              </a:spcAft>
              <a:buNone/>
            </a:pPr>
            <a:r>
              <a:t/>
            </a:r>
            <a:endParaRPr>
              <a:solidFill>
                <a:srgbClr val="434343"/>
              </a:solidFill>
              <a:latin typeface="Consolas"/>
              <a:ea typeface="Consolas"/>
              <a:cs typeface="Consolas"/>
              <a:sym typeface="Consolas"/>
            </a:endParaRPr>
          </a:p>
        </p:txBody>
      </p:sp>
      <p:sp>
        <p:nvSpPr>
          <p:cNvPr id="465" name="Shape 465"/>
          <p:cNvSpPr/>
          <p:nvPr/>
        </p:nvSpPr>
        <p:spPr>
          <a:xfrm>
            <a:off x="570300" y="1405675"/>
            <a:ext cx="2385900" cy="53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dk1"/>
                </a:solidFill>
                <a:latin typeface="Consolas"/>
                <a:ea typeface="Consolas"/>
                <a:cs typeface="Consolas"/>
                <a:sym typeface="Consolas"/>
              </a:rPr>
              <a:t>class X extends ...</a:t>
            </a:r>
            <a:endParaRPr/>
          </a:p>
        </p:txBody>
      </p:sp>
      <p:sp>
        <p:nvSpPr>
          <p:cNvPr id="466" name="Shape 466"/>
          <p:cNvSpPr/>
          <p:nvPr/>
        </p:nvSpPr>
        <p:spPr>
          <a:xfrm>
            <a:off x="570300" y="2484851"/>
            <a:ext cx="1403700" cy="76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funcName() { </a:t>
            </a:r>
            <a:endParaRPr>
              <a:solidFill>
                <a:schemeClr val="dk1"/>
              </a:solidFill>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&lt;content&gt; </a:t>
            </a:r>
            <a:endParaRPr>
              <a:solidFill>
                <a:schemeClr val="dk1"/>
              </a:solidFill>
              <a:latin typeface="Consolas"/>
              <a:ea typeface="Consolas"/>
              <a:cs typeface="Consolas"/>
              <a:sym typeface="Consolas"/>
            </a:endParaRPr>
          </a:p>
          <a:p>
            <a:pPr indent="0" lvl="0" marL="0" rtl="0">
              <a:spcBef>
                <a:spcPts val="0"/>
              </a:spcBef>
              <a:spcAft>
                <a:spcPts val="0"/>
              </a:spcAft>
              <a:buNone/>
            </a:pPr>
            <a:r>
              <a:rPr lang="en">
                <a:solidFill>
                  <a:schemeClr val="dk1"/>
                </a:solidFill>
                <a:latin typeface="Consolas"/>
                <a:ea typeface="Consolas"/>
                <a:cs typeface="Consolas"/>
                <a:sym typeface="Consolas"/>
              </a:rPr>
              <a:t>}</a:t>
            </a:r>
            <a:endParaRPr/>
          </a:p>
        </p:txBody>
      </p:sp>
      <p:sp>
        <p:nvSpPr>
          <p:cNvPr id="467" name="Shape 467"/>
          <p:cNvSpPr txBox="1"/>
          <p:nvPr>
            <p:ph idx="1" type="body"/>
          </p:nvPr>
        </p:nvSpPr>
        <p:spPr>
          <a:xfrm>
            <a:off x="3788775" y="1405675"/>
            <a:ext cx="4990200" cy="2686800"/>
          </a:xfrm>
          <a:prstGeom prst="rect">
            <a:avLst/>
          </a:prstGeom>
          <a:solidFill>
            <a:srgbClr val="F3F3F3"/>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en" sz="1600">
                <a:latin typeface="Consolas"/>
                <a:ea typeface="Consolas"/>
                <a:cs typeface="Consolas"/>
                <a:sym typeface="Consolas"/>
              </a:rPr>
              <a:t>import React from 'react';</a:t>
            </a:r>
            <a:endParaRPr b="1" sz="1600">
              <a:latin typeface="Consolas"/>
              <a:ea typeface="Consolas"/>
              <a:cs typeface="Consolas"/>
              <a:sym typeface="Consolas"/>
            </a:endParaRPr>
          </a:p>
          <a:p>
            <a:pPr indent="0" lvl="0" marL="0" rtl="0">
              <a:lnSpc>
                <a:spcPct val="115000"/>
              </a:lnSpc>
              <a:spcBef>
                <a:spcPts val="0"/>
              </a:spcBef>
              <a:spcAft>
                <a:spcPts val="0"/>
              </a:spcAft>
              <a:buNone/>
            </a:pPr>
            <a:r>
              <a:rPr b="1" lang="en" sz="1600">
                <a:latin typeface="Consolas"/>
                <a:ea typeface="Consolas"/>
                <a:cs typeface="Consolas"/>
                <a:sym typeface="Consolas"/>
              </a:rPr>
              <a:t>import Firebase from './firebase-wrapper';</a:t>
            </a:r>
            <a:endParaRPr b="1" sz="1600">
              <a:latin typeface="Consolas"/>
              <a:ea typeface="Consolas"/>
              <a:cs typeface="Consolas"/>
              <a:sym typeface="Consolas"/>
            </a:endParaRPr>
          </a:p>
          <a:p>
            <a:pPr indent="0" lvl="0" marL="0" rtl="0">
              <a:lnSpc>
                <a:spcPct val="115000"/>
              </a:lnSpc>
              <a:spcBef>
                <a:spcPts val="0"/>
              </a:spcBef>
              <a:spcAft>
                <a:spcPts val="0"/>
              </a:spcAft>
              <a:buNone/>
            </a:pPr>
            <a:r>
              <a:t/>
            </a:r>
            <a:endParaRPr b="1" sz="1600">
              <a:latin typeface="Consolas"/>
              <a:ea typeface="Consolas"/>
              <a:cs typeface="Consolas"/>
              <a:sym typeface="Consolas"/>
            </a:endParaRPr>
          </a:p>
          <a:p>
            <a:pPr indent="0" lvl="0" marL="0" rtl="0">
              <a:lnSpc>
                <a:spcPct val="115000"/>
              </a:lnSpc>
              <a:spcBef>
                <a:spcPts val="0"/>
              </a:spcBef>
              <a:spcAft>
                <a:spcPts val="0"/>
              </a:spcAft>
              <a:buNone/>
            </a:pPr>
            <a:r>
              <a:rPr b="1" lang="en" sz="1600">
                <a:latin typeface="Consolas"/>
                <a:ea typeface="Consolas"/>
                <a:cs typeface="Consolas"/>
                <a:sym typeface="Consolas"/>
              </a:rPr>
              <a:t>class App extends React.Component {</a:t>
            </a:r>
            <a:endParaRPr b="1" sz="1600">
              <a:latin typeface="Consolas"/>
              <a:ea typeface="Consolas"/>
              <a:cs typeface="Consolas"/>
              <a:sym typeface="Consolas"/>
            </a:endParaRPr>
          </a:p>
          <a:p>
            <a:pPr indent="0" lvl="0" marL="0" rtl="0">
              <a:lnSpc>
                <a:spcPct val="115000"/>
              </a:lnSpc>
              <a:spcBef>
                <a:spcPts val="0"/>
              </a:spcBef>
              <a:spcAft>
                <a:spcPts val="0"/>
              </a:spcAft>
              <a:buNone/>
            </a:pPr>
            <a:r>
              <a:rPr b="1" lang="en" sz="1600">
                <a:latin typeface="Consolas"/>
                <a:ea typeface="Consolas"/>
                <a:cs typeface="Consolas"/>
                <a:sym typeface="Consolas"/>
              </a:rPr>
              <a:t>  constructor() {}</a:t>
            </a:r>
            <a:endParaRPr b="1" sz="1600">
              <a:latin typeface="Consolas"/>
              <a:ea typeface="Consolas"/>
              <a:cs typeface="Consolas"/>
              <a:sym typeface="Consolas"/>
            </a:endParaRPr>
          </a:p>
          <a:p>
            <a:pPr indent="0" lvl="0" marL="0" rtl="0">
              <a:lnSpc>
                <a:spcPct val="115000"/>
              </a:lnSpc>
              <a:spcBef>
                <a:spcPts val="0"/>
              </a:spcBef>
              <a:spcAft>
                <a:spcPts val="0"/>
              </a:spcAft>
              <a:buNone/>
            </a:pPr>
            <a:r>
              <a:rPr b="1" lang="en" sz="1600">
                <a:latin typeface="Consolas"/>
                <a:ea typeface="Consolas"/>
                <a:cs typeface="Consolas"/>
                <a:sym typeface="Consolas"/>
              </a:rPr>
              <a:t>  render() {}</a:t>
            </a:r>
            <a:endParaRPr b="1" sz="1600">
              <a:latin typeface="Consolas"/>
              <a:ea typeface="Consolas"/>
              <a:cs typeface="Consolas"/>
              <a:sym typeface="Consolas"/>
            </a:endParaRPr>
          </a:p>
          <a:p>
            <a:pPr indent="0" lvl="0" marL="0" rtl="0">
              <a:lnSpc>
                <a:spcPct val="115000"/>
              </a:lnSpc>
              <a:spcBef>
                <a:spcPts val="0"/>
              </a:spcBef>
              <a:spcAft>
                <a:spcPts val="0"/>
              </a:spcAft>
              <a:buNone/>
            </a:pPr>
            <a:r>
              <a:rPr b="1" lang="en" sz="1600">
                <a:latin typeface="Consolas"/>
                <a:ea typeface="Consolas"/>
                <a:cs typeface="Consolas"/>
                <a:sym typeface="Consolas"/>
              </a:rPr>
              <a:t>}</a:t>
            </a:r>
            <a:endParaRPr b="1" sz="1600">
              <a:latin typeface="Consolas"/>
              <a:ea typeface="Consolas"/>
              <a:cs typeface="Consolas"/>
              <a:sym typeface="Consolas"/>
            </a:endParaRPr>
          </a:p>
          <a:p>
            <a:pPr indent="0" lvl="0" marL="0" rtl="0">
              <a:lnSpc>
                <a:spcPct val="115000"/>
              </a:lnSpc>
              <a:spcBef>
                <a:spcPts val="0"/>
              </a:spcBef>
              <a:spcAft>
                <a:spcPts val="0"/>
              </a:spcAft>
              <a:buNone/>
            </a:pPr>
            <a:r>
              <a:t/>
            </a:r>
            <a:endParaRPr b="1" sz="1600">
              <a:latin typeface="Consolas"/>
              <a:ea typeface="Consolas"/>
              <a:cs typeface="Consolas"/>
              <a:sym typeface="Consolas"/>
            </a:endParaRPr>
          </a:p>
          <a:p>
            <a:pPr indent="0" lvl="0" marL="0" rtl="0">
              <a:lnSpc>
                <a:spcPct val="115000"/>
              </a:lnSpc>
              <a:spcBef>
                <a:spcPts val="0"/>
              </a:spcBef>
              <a:spcAft>
                <a:spcPts val="0"/>
              </a:spcAft>
              <a:buNone/>
            </a:pPr>
            <a:r>
              <a:rPr b="1" lang="en" sz="1600">
                <a:latin typeface="Consolas"/>
                <a:ea typeface="Consolas"/>
                <a:cs typeface="Consolas"/>
                <a:sym typeface="Consolas"/>
              </a:rPr>
              <a:t>export default App;</a:t>
            </a:r>
            <a:endParaRPr b="1" sz="900">
              <a:latin typeface="Consolas"/>
              <a:ea typeface="Consolas"/>
              <a:cs typeface="Consolas"/>
              <a:sym typeface="Consolas"/>
            </a:endParaRPr>
          </a:p>
        </p:txBody>
      </p:sp>
      <p:sp>
        <p:nvSpPr>
          <p:cNvPr id="468" name="Shape 468"/>
          <p:cNvSpPr/>
          <p:nvPr/>
        </p:nvSpPr>
        <p:spPr>
          <a:xfrm>
            <a:off x="3788775" y="2172175"/>
            <a:ext cx="4990200" cy="1389600"/>
          </a:xfrm>
          <a:prstGeom prst="rect">
            <a:avLst/>
          </a:prstGeom>
          <a:noFill/>
          <a:ln cap="flat" cmpd="sng" w="38100">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9" name="Shape 4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Files Breakdown - Class</a:t>
            </a:r>
            <a:endParaRPr>
              <a:latin typeface="Open Sans"/>
              <a:ea typeface="Open Sans"/>
              <a:cs typeface="Open Sans"/>
              <a:sym typeface="Open Sans"/>
            </a:endParaRPr>
          </a:p>
        </p:txBody>
      </p:sp>
      <p:sp>
        <p:nvSpPr>
          <p:cNvPr id="470" name="Shape 470"/>
          <p:cNvSpPr txBox="1"/>
          <p:nvPr/>
        </p:nvSpPr>
        <p:spPr>
          <a:xfrm>
            <a:off x="3783175" y="1078600"/>
            <a:ext cx="2189400" cy="321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Consolas"/>
                <a:ea typeface="Consolas"/>
                <a:cs typeface="Consolas"/>
                <a:sym typeface="Consolas"/>
              </a:rPr>
              <a:t>App.jsx</a:t>
            </a:r>
            <a:endParaRPr>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66666"/>
        </a:solidFill>
      </p:bgPr>
    </p:bg>
    <p:spTree>
      <p:nvGrpSpPr>
        <p:cNvPr id="59" name="Shape 59"/>
        <p:cNvGrpSpPr/>
        <p:nvPr/>
      </p:nvGrpSpPr>
      <p:grpSpPr>
        <a:xfrm>
          <a:off x="0" y="0"/>
          <a:ext cx="0" cy="0"/>
          <a:chOff x="0" y="0"/>
          <a:chExt cx="0" cy="0"/>
        </a:xfrm>
      </p:grpSpPr>
      <p:sp>
        <p:nvSpPr>
          <p:cNvPr id="60" name="Shape 60"/>
          <p:cNvSpPr txBox="1"/>
          <p:nvPr>
            <p:ph type="ctrTitle"/>
          </p:nvPr>
        </p:nvSpPr>
        <p:spPr>
          <a:xfrm>
            <a:off x="311700" y="1658975"/>
            <a:ext cx="8520600" cy="25389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solidFill>
                  <a:srgbClr val="FFFFFF"/>
                </a:solidFill>
                <a:latin typeface="Open Sans"/>
                <a:ea typeface="Open Sans"/>
                <a:cs typeface="Open Sans"/>
                <a:sym typeface="Open Sans"/>
              </a:rPr>
              <a:t>React Messaging App</a:t>
            </a:r>
            <a:endParaRPr>
              <a:solidFill>
                <a:srgbClr val="FFFFFF"/>
              </a:solidFill>
              <a:latin typeface="Open Sans"/>
              <a:ea typeface="Open Sans"/>
              <a:cs typeface="Open Sans"/>
              <a:sym typeface="Open Sans"/>
            </a:endParaRPr>
          </a:p>
          <a:p>
            <a:pPr indent="0" lvl="0" marL="0" rtl="0">
              <a:spcBef>
                <a:spcPts val="0"/>
              </a:spcBef>
              <a:spcAft>
                <a:spcPts val="0"/>
              </a:spcAft>
              <a:buNone/>
            </a:pPr>
            <a:r>
              <a:t/>
            </a:r>
            <a:endParaRPr sz="2400">
              <a:solidFill>
                <a:srgbClr val="FFFFFF"/>
              </a:solidFill>
              <a:latin typeface="Open Sans"/>
              <a:ea typeface="Open Sans"/>
              <a:cs typeface="Open Sans"/>
              <a:sym typeface="Open Sans"/>
            </a:endParaRPr>
          </a:p>
        </p:txBody>
      </p:sp>
      <p:pic>
        <p:nvPicPr>
          <p:cNvPr id="61" name="Shape 61"/>
          <p:cNvPicPr preferRelativeResize="0"/>
          <p:nvPr/>
        </p:nvPicPr>
        <p:blipFill>
          <a:blip r:embed="rId3">
            <a:alphaModFix/>
          </a:blip>
          <a:stretch>
            <a:fillRect/>
          </a:stretch>
        </p:blipFill>
        <p:spPr>
          <a:xfrm>
            <a:off x="3488502" y="772350"/>
            <a:ext cx="2167000" cy="1924525"/>
          </a:xfrm>
          <a:prstGeom prst="rect">
            <a:avLst/>
          </a:prstGeom>
          <a:noFill/>
          <a:ln>
            <a:noFill/>
          </a:ln>
        </p:spPr>
      </p:pic>
      <p:sp>
        <p:nvSpPr>
          <p:cNvPr id="62" name="Shape 62"/>
          <p:cNvSpPr txBox="1"/>
          <p:nvPr/>
        </p:nvSpPr>
        <p:spPr>
          <a:xfrm>
            <a:off x="1582492" y="4814298"/>
            <a:ext cx="5979000" cy="273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sz="1100">
                <a:solidFill>
                  <a:srgbClr val="FFFFFF"/>
                </a:solidFill>
              </a:rPr>
              <a:t>(C) 2017 Appian Corporation.  Distribution with attribution permitted.  All other rights reserved</a:t>
            </a:r>
            <a:endParaRPr i="1">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Shape 4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Files Breakdown - Exports</a:t>
            </a:r>
            <a:endParaRPr>
              <a:latin typeface="Open Sans"/>
              <a:ea typeface="Open Sans"/>
              <a:cs typeface="Open Sans"/>
              <a:sym typeface="Open Sans"/>
            </a:endParaRPr>
          </a:p>
        </p:txBody>
      </p:sp>
      <p:sp>
        <p:nvSpPr>
          <p:cNvPr id="476" name="Shape 476"/>
          <p:cNvSpPr txBox="1"/>
          <p:nvPr>
            <p:ph idx="1" type="body"/>
          </p:nvPr>
        </p:nvSpPr>
        <p:spPr>
          <a:xfrm>
            <a:off x="311700" y="1152475"/>
            <a:ext cx="31638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a:latin typeface="Open Sans"/>
                <a:ea typeface="Open Sans"/>
                <a:cs typeface="Open Sans"/>
                <a:sym typeface="Open Sans"/>
              </a:rPr>
              <a:t>Exports</a:t>
            </a:r>
            <a:r>
              <a:rPr lang="en">
                <a:latin typeface="Open Sans"/>
                <a:ea typeface="Open Sans"/>
                <a:cs typeface="Open Sans"/>
                <a:sym typeface="Open Sans"/>
              </a:rPr>
              <a:t> allow other modules to reference this class. </a:t>
            </a:r>
            <a:endParaRPr/>
          </a:p>
        </p:txBody>
      </p:sp>
      <p:sp>
        <p:nvSpPr>
          <p:cNvPr id="477" name="Shape 477"/>
          <p:cNvSpPr txBox="1"/>
          <p:nvPr>
            <p:ph idx="1" type="body"/>
          </p:nvPr>
        </p:nvSpPr>
        <p:spPr>
          <a:xfrm>
            <a:off x="3788775" y="1405675"/>
            <a:ext cx="4990200" cy="2686800"/>
          </a:xfrm>
          <a:prstGeom prst="rect">
            <a:avLst/>
          </a:prstGeom>
          <a:solidFill>
            <a:srgbClr val="F3F3F3"/>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b="1" lang="en" sz="1600">
                <a:latin typeface="Consolas"/>
                <a:ea typeface="Consolas"/>
                <a:cs typeface="Consolas"/>
                <a:sym typeface="Consolas"/>
              </a:rPr>
              <a:t>import React from 'react';</a:t>
            </a:r>
            <a:endParaRPr b="1" sz="1600">
              <a:latin typeface="Consolas"/>
              <a:ea typeface="Consolas"/>
              <a:cs typeface="Consolas"/>
              <a:sym typeface="Consolas"/>
            </a:endParaRPr>
          </a:p>
          <a:p>
            <a:pPr indent="0" lvl="0" marL="0" rtl="0">
              <a:lnSpc>
                <a:spcPct val="115000"/>
              </a:lnSpc>
              <a:spcBef>
                <a:spcPts val="0"/>
              </a:spcBef>
              <a:spcAft>
                <a:spcPts val="0"/>
              </a:spcAft>
              <a:buNone/>
            </a:pPr>
            <a:r>
              <a:rPr b="1" lang="en" sz="1600">
                <a:latin typeface="Consolas"/>
                <a:ea typeface="Consolas"/>
                <a:cs typeface="Consolas"/>
                <a:sym typeface="Consolas"/>
              </a:rPr>
              <a:t>import Firebase from './firebase-wrapper';</a:t>
            </a:r>
            <a:endParaRPr b="1" sz="1600">
              <a:latin typeface="Consolas"/>
              <a:ea typeface="Consolas"/>
              <a:cs typeface="Consolas"/>
              <a:sym typeface="Consolas"/>
            </a:endParaRPr>
          </a:p>
          <a:p>
            <a:pPr indent="0" lvl="0" marL="0" rtl="0">
              <a:lnSpc>
                <a:spcPct val="115000"/>
              </a:lnSpc>
              <a:spcBef>
                <a:spcPts val="0"/>
              </a:spcBef>
              <a:spcAft>
                <a:spcPts val="0"/>
              </a:spcAft>
              <a:buNone/>
            </a:pPr>
            <a:r>
              <a:t/>
            </a:r>
            <a:endParaRPr b="1" sz="1600">
              <a:latin typeface="Consolas"/>
              <a:ea typeface="Consolas"/>
              <a:cs typeface="Consolas"/>
              <a:sym typeface="Consolas"/>
            </a:endParaRPr>
          </a:p>
          <a:p>
            <a:pPr indent="0" lvl="0" marL="0" rtl="0">
              <a:lnSpc>
                <a:spcPct val="115000"/>
              </a:lnSpc>
              <a:spcBef>
                <a:spcPts val="0"/>
              </a:spcBef>
              <a:spcAft>
                <a:spcPts val="0"/>
              </a:spcAft>
              <a:buNone/>
            </a:pPr>
            <a:r>
              <a:rPr b="1" lang="en" sz="1600">
                <a:latin typeface="Consolas"/>
                <a:ea typeface="Consolas"/>
                <a:cs typeface="Consolas"/>
                <a:sym typeface="Consolas"/>
              </a:rPr>
              <a:t>class App extends React.Component {</a:t>
            </a:r>
            <a:endParaRPr b="1" sz="1600">
              <a:latin typeface="Consolas"/>
              <a:ea typeface="Consolas"/>
              <a:cs typeface="Consolas"/>
              <a:sym typeface="Consolas"/>
            </a:endParaRPr>
          </a:p>
          <a:p>
            <a:pPr indent="0" lvl="0" marL="0" rtl="0">
              <a:lnSpc>
                <a:spcPct val="115000"/>
              </a:lnSpc>
              <a:spcBef>
                <a:spcPts val="0"/>
              </a:spcBef>
              <a:spcAft>
                <a:spcPts val="0"/>
              </a:spcAft>
              <a:buNone/>
            </a:pPr>
            <a:r>
              <a:rPr b="1" lang="en" sz="1600">
                <a:latin typeface="Consolas"/>
                <a:ea typeface="Consolas"/>
                <a:cs typeface="Consolas"/>
                <a:sym typeface="Consolas"/>
              </a:rPr>
              <a:t>  constructor() {}</a:t>
            </a:r>
            <a:endParaRPr b="1" sz="1600">
              <a:latin typeface="Consolas"/>
              <a:ea typeface="Consolas"/>
              <a:cs typeface="Consolas"/>
              <a:sym typeface="Consolas"/>
            </a:endParaRPr>
          </a:p>
          <a:p>
            <a:pPr indent="0" lvl="0" marL="0" rtl="0">
              <a:lnSpc>
                <a:spcPct val="115000"/>
              </a:lnSpc>
              <a:spcBef>
                <a:spcPts val="0"/>
              </a:spcBef>
              <a:spcAft>
                <a:spcPts val="0"/>
              </a:spcAft>
              <a:buNone/>
            </a:pPr>
            <a:r>
              <a:rPr b="1" lang="en" sz="1600">
                <a:latin typeface="Consolas"/>
                <a:ea typeface="Consolas"/>
                <a:cs typeface="Consolas"/>
                <a:sym typeface="Consolas"/>
              </a:rPr>
              <a:t>  render() {}</a:t>
            </a:r>
            <a:endParaRPr b="1" sz="1600">
              <a:latin typeface="Consolas"/>
              <a:ea typeface="Consolas"/>
              <a:cs typeface="Consolas"/>
              <a:sym typeface="Consolas"/>
            </a:endParaRPr>
          </a:p>
          <a:p>
            <a:pPr indent="0" lvl="0" marL="0" rtl="0">
              <a:lnSpc>
                <a:spcPct val="115000"/>
              </a:lnSpc>
              <a:spcBef>
                <a:spcPts val="0"/>
              </a:spcBef>
              <a:spcAft>
                <a:spcPts val="0"/>
              </a:spcAft>
              <a:buNone/>
            </a:pPr>
            <a:r>
              <a:rPr b="1" lang="en" sz="1600">
                <a:latin typeface="Consolas"/>
                <a:ea typeface="Consolas"/>
                <a:cs typeface="Consolas"/>
                <a:sym typeface="Consolas"/>
              </a:rPr>
              <a:t>}</a:t>
            </a:r>
            <a:endParaRPr b="1" sz="1600">
              <a:latin typeface="Consolas"/>
              <a:ea typeface="Consolas"/>
              <a:cs typeface="Consolas"/>
              <a:sym typeface="Consolas"/>
            </a:endParaRPr>
          </a:p>
          <a:p>
            <a:pPr indent="0" lvl="0" marL="0" rtl="0">
              <a:lnSpc>
                <a:spcPct val="115000"/>
              </a:lnSpc>
              <a:spcBef>
                <a:spcPts val="0"/>
              </a:spcBef>
              <a:spcAft>
                <a:spcPts val="0"/>
              </a:spcAft>
              <a:buNone/>
            </a:pPr>
            <a:r>
              <a:t/>
            </a:r>
            <a:endParaRPr b="1" sz="1600">
              <a:latin typeface="Consolas"/>
              <a:ea typeface="Consolas"/>
              <a:cs typeface="Consolas"/>
              <a:sym typeface="Consolas"/>
            </a:endParaRPr>
          </a:p>
          <a:p>
            <a:pPr indent="0" lvl="0" marL="0" rtl="0">
              <a:lnSpc>
                <a:spcPct val="115000"/>
              </a:lnSpc>
              <a:spcBef>
                <a:spcPts val="0"/>
              </a:spcBef>
              <a:spcAft>
                <a:spcPts val="0"/>
              </a:spcAft>
              <a:buNone/>
            </a:pPr>
            <a:r>
              <a:rPr b="1" lang="en" sz="1600">
                <a:latin typeface="Consolas"/>
                <a:ea typeface="Consolas"/>
                <a:cs typeface="Consolas"/>
                <a:sym typeface="Consolas"/>
              </a:rPr>
              <a:t>export default App;</a:t>
            </a:r>
            <a:endParaRPr b="1" sz="900">
              <a:latin typeface="Consolas"/>
              <a:ea typeface="Consolas"/>
              <a:cs typeface="Consolas"/>
              <a:sym typeface="Consolas"/>
            </a:endParaRPr>
          </a:p>
        </p:txBody>
      </p:sp>
      <p:sp>
        <p:nvSpPr>
          <p:cNvPr id="478" name="Shape 478"/>
          <p:cNvSpPr txBox="1"/>
          <p:nvPr/>
        </p:nvSpPr>
        <p:spPr>
          <a:xfrm>
            <a:off x="3783175" y="1078600"/>
            <a:ext cx="2189400" cy="321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Consolas"/>
                <a:ea typeface="Consolas"/>
                <a:cs typeface="Consolas"/>
                <a:sym typeface="Consolas"/>
              </a:rPr>
              <a:t>App.jsx</a:t>
            </a:r>
            <a:endParaRPr>
              <a:latin typeface="Consolas"/>
              <a:ea typeface="Consolas"/>
              <a:cs typeface="Consolas"/>
              <a:sym typeface="Consolas"/>
            </a:endParaRPr>
          </a:p>
        </p:txBody>
      </p:sp>
      <p:sp>
        <p:nvSpPr>
          <p:cNvPr id="479" name="Shape 479"/>
          <p:cNvSpPr/>
          <p:nvPr/>
        </p:nvSpPr>
        <p:spPr>
          <a:xfrm flipH="1" rot="10800000">
            <a:off x="3788775" y="3561925"/>
            <a:ext cx="4990200" cy="516300"/>
          </a:xfrm>
          <a:prstGeom prst="rect">
            <a:avLst/>
          </a:prstGeom>
          <a:noFill/>
          <a:ln cap="flat" cmpd="sng" w="38100">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Shape 484"/>
          <p:cNvSpPr txBox="1"/>
          <p:nvPr/>
        </p:nvSpPr>
        <p:spPr>
          <a:xfrm>
            <a:off x="121275" y="798350"/>
            <a:ext cx="2752200" cy="3858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chemeClr val="dk2"/>
                </a:solidFill>
                <a:latin typeface="Open Sans"/>
                <a:ea typeface="Open Sans"/>
                <a:cs typeface="Open Sans"/>
                <a:sym typeface="Open Sans"/>
              </a:rPr>
              <a:t>All web pages are made out of modular components. </a:t>
            </a:r>
            <a:endParaRPr sz="1800">
              <a:solidFill>
                <a:schemeClr val="dk2"/>
              </a:solidFill>
              <a:latin typeface="Open Sans"/>
              <a:ea typeface="Open Sans"/>
              <a:cs typeface="Open Sans"/>
              <a:sym typeface="Open Sans"/>
            </a:endParaRPr>
          </a:p>
          <a:p>
            <a:pPr indent="0" lvl="0" marL="0">
              <a:spcBef>
                <a:spcPts val="0"/>
              </a:spcBef>
              <a:spcAft>
                <a:spcPts val="0"/>
              </a:spcAft>
              <a:buNone/>
            </a:pPr>
            <a:r>
              <a:t/>
            </a:r>
            <a:endParaRPr sz="1800">
              <a:solidFill>
                <a:schemeClr val="dk2"/>
              </a:solidFill>
              <a:latin typeface="Open Sans"/>
              <a:ea typeface="Open Sans"/>
              <a:cs typeface="Open Sans"/>
              <a:sym typeface="Open Sans"/>
            </a:endParaRPr>
          </a:p>
          <a:p>
            <a:pPr indent="0" lvl="0" marL="0">
              <a:spcBef>
                <a:spcPts val="0"/>
              </a:spcBef>
              <a:spcAft>
                <a:spcPts val="0"/>
              </a:spcAft>
              <a:buNone/>
            </a:pPr>
            <a:r>
              <a:rPr lang="en" sz="1800">
                <a:solidFill>
                  <a:schemeClr val="dk2"/>
                </a:solidFill>
                <a:latin typeface="Open Sans"/>
                <a:ea typeface="Open Sans"/>
                <a:cs typeface="Open Sans"/>
                <a:sym typeface="Open Sans"/>
              </a:rPr>
              <a:t>Our application:</a:t>
            </a:r>
            <a:endParaRPr sz="1800">
              <a:solidFill>
                <a:schemeClr val="dk2"/>
              </a:solidFill>
              <a:latin typeface="Open Sans"/>
              <a:ea typeface="Open Sans"/>
              <a:cs typeface="Open Sans"/>
              <a:sym typeface="Open Sans"/>
            </a:endParaRPr>
          </a:p>
          <a:p>
            <a:pPr indent="-342900" lvl="0" marL="457200" rtl="0">
              <a:spcBef>
                <a:spcPts val="0"/>
              </a:spcBef>
              <a:spcAft>
                <a:spcPts val="0"/>
              </a:spcAft>
              <a:buClr>
                <a:srgbClr val="A883F1"/>
              </a:buClr>
              <a:buSzPts val="1800"/>
              <a:buFont typeface="Open Sans"/>
              <a:buChar char="●"/>
            </a:pPr>
            <a:r>
              <a:rPr lang="en" sz="1800">
                <a:solidFill>
                  <a:srgbClr val="A883F1"/>
                </a:solidFill>
                <a:latin typeface="Open Sans"/>
                <a:ea typeface="Open Sans"/>
                <a:cs typeface="Open Sans"/>
                <a:sym typeface="Open Sans"/>
              </a:rPr>
              <a:t>The Application</a:t>
            </a:r>
            <a:endParaRPr sz="1800">
              <a:solidFill>
                <a:srgbClr val="A883F1"/>
              </a:solidFill>
              <a:latin typeface="Open Sans"/>
              <a:ea typeface="Open Sans"/>
              <a:cs typeface="Open Sans"/>
              <a:sym typeface="Open Sans"/>
            </a:endParaRPr>
          </a:p>
          <a:p>
            <a:pPr indent="-342900" lvl="0" marL="457200" rtl="0">
              <a:spcBef>
                <a:spcPts val="0"/>
              </a:spcBef>
              <a:spcAft>
                <a:spcPts val="0"/>
              </a:spcAft>
              <a:buClr>
                <a:srgbClr val="E69138"/>
              </a:buClr>
              <a:buSzPts val="1800"/>
              <a:buFont typeface="Open Sans"/>
              <a:buChar char="●"/>
            </a:pPr>
            <a:r>
              <a:rPr lang="en" sz="1800">
                <a:solidFill>
                  <a:srgbClr val="E69138"/>
                </a:solidFill>
                <a:latin typeface="Open Sans"/>
                <a:ea typeface="Open Sans"/>
                <a:cs typeface="Open Sans"/>
                <a:sym typeface="Open Sans"/>
              </a:rPr>
              <a:t>Messages</a:t>
            </a:r>
            <a:endParaRPr sz="1800">
              <a:solidFill>
                <a:srgbClr val="E69138"/>
              </a:solidFill>
              <a:latin typeface="Open Sans"/>
              <a:ea typeface="Open Sans"/>
              <a:cs typeface="Open Sans"/>
              <a:sym typeface="Open Sans"/>
            </a:endParaRPr>
          </a:p>
          <a:p>
            <a:pPr indent="-342900" lvl="0" marL="457200" rtl="0">
              <a:spcBef>
                <a:spcPts val="0"/>
              </a:spcBef>
              <a:spcAft>
                <a:spcPts val="0"/>
              </a:spcAft>
              <a:buClr>
                <a:srgbClr val="38761D"/>
              </a:buClr>
              <a:buSzPts val="1800"/>
              <a:buFont typeface="Open Sans"/>
              <a:buChar char="●"/>
            </a:pPr>
            <a:r>
              <a:rPr lang="en" sz="1800">
                <a:solidFill>
                  <a:srgbClr val="38761D"/>
                </a:solidFill>
                <a:latin typeface="Open Sans"/>
                <a:ea typeface="Open Sans"/>
                <a:cs typeface="Open Sans"/>
                <a:sym typeface="Open Sans"/>
              </a:rPr>
              <a:t>The Input Box</a:t>
            </a:r>
            <a:endParaRPr sz="1800">
              <a:solidFill>
                <a:srgbClr val="38761D"/>
              </a:solidFill>
              <a:latin typeface="Open Sans"/>
              <a:ea typeface="Open Sans"/>
              <a:cs typeface="Open Sans"/>
              <a:sym typeface="Open Sans"/>
            </a:endParaRPr>
          </a:p>
          <a:p>
            <a:pPr indent="0" lvl="0" marL="0" rtl="0">
              <a:spcBef>
                <a:spcPts val="0"/>
              </a:spcBef>
              <a:spcAft>
                <a:spcPts val="0"/>
              </a:spcAft>
              <a:buNone/>
            </a:pPr>
            <a:r>
              <a:t/>
            </a:r>
            <a:endParaRPr sz="1800">
              <a:solidFill>
                <a:schemeClr val="dk2"/>
              </a:solidFill>
              <a:latin typeface="Open Sans"/>
              <a:ea typeface="Open Sans"/>
              <a:cs typeface="Open Sans"/>
              <a:sym typeface="Open Sans"/>
            </a:endParaRPr>
          </a:p>
          <a:p>
            <a:pPr indent="0" lvl="0" marL="0" rtl="0">
              <a:spcBef>
                <a:spcPts val="0"/>
              </a:spcBef>
              <a:spcAft>
                <a:spcPts val="0"/>
              </a:spcAft>
              <a:buNone/>
            </a:pPr>
            <a:r>
              <a:rPr lang="en" sz="1800">
                <a:solidFill>
                  <a:schemeClr val="dk2"/>
                </a:solidFill>
                <a:latin typeface="Open Sans"/>
                <a:ea typeface="Open Sans"/>
                <a:cs typeface="Open Sans"/>
                <a:sym typeface="Open Sans"/>
              </a:rPr>
              <a:t>Corresponding classes:</a:t>
            </a:r>
            <a:endParaRPr sz="1800">
              <a:solidFill>
                <a:schemeClr val="dk2"/>
              </a:solidFill>
              <a:latin typeface="Open Sans"/>
              <a:ea typeface="Open Sans"/>
              <a:cs typeface="Open Sans"/>
              <a:sym typeface="Open Sans"/>
            </a:endParaRPr>
          </a:p>
          <a:p>
            <a:pPr indent="-342900" lvl="0" marL="457200" rtl="0">
              <a:spcBef>
                <a:spcPts val="0"/>
              </a:spcBef>
              <a:spcAft>
                <a:spcPts val="0"/>
              </a:spcAft>
              <a:buClr>
                <a:srgbClr val="A883F1"/>
              </a:buClr>
              <a:buSzPts val="1800"/>
              <a:buFont typeface="Open Sans"/>
              <a:buChar char="●"/>
            </a:pPr>
            <a:r>
              <a:rPr lang="en" sz="1800">
                <a:solidFill>
                  <a:srgbClr val="A883F1"/>
                </a:solidFill>
                <a:latin typeface="Open Sans"/>
                <a:ea typeface="Open Sans"/>
                <a:cs typeface="Open Sans"/>
                <a:sym typeface="Open Sans"/>
              </a:rPr>
              <a:t>App.jsx</a:t>
            </a:r>
            <a:endParaRPr sz="1800">
              <a:solidFill>
                <a:srgbClr val="A883F1"/>
              </a:solidFill>
              <a:latin typeface="Open Sans"/>
              <a:ea typeface="Open Sans"/>
              <a:cs typeface="Open Sans"/>
              <a:sym typeface="Open Sans"/>
            </a:endParaRPr>
          </a:p>
          <a:p>
            <a:pPr indent="-342900" lvl="0" marL="457200" rtl="0">
              <a:spcBef>
                <a:spcPts val="0"/>
              </a:spcBef>
              <a:spcAft>
                <a:spcPts val="0"/>
              </a:spcAft>
              <a:buClr>
                <a:srgbClr val="E69138"/>
              </a:buClr>
              <a:buSzPts val="1800"/>
              <a:buFont typeface="Open Sans"/>
              <a:buChar char="●"/>
            </a:pPr>
            <a:r>
              <a:rPr lang="en" sz="1800">
                <a:solidFill>
                  <a:srgbClr val="E69138"/>
                </a:solidFill>
                <a:latin typeface="Open Sans"/>
                <a:ea typeface="Open Sans"/>
                <a:cs typeface="Open Sans"/>
                <a:sym typeface="Open Sans"/>
              </a:rPr>
              <a:t>Message.jsx</a:t>
            </a:r>
            <a:endParaRPr sz="1800">
              <a:solidFill>
                <a:srgbClr val="E69138"/>
              </a:solidFill>
              <a:latin typeface="Open Sans"/>
              <a:ea typeface="Open Sans"/>
              <a:cs typeface="Open Sans"/>
              <a:sym typeface="Open Sans"/>
            </a:endParaRPr>
          </a:p>
          <a:p>
            <a:pPr indent="-342900" lvl="0" marL="457200" rtl="0">
              <a:spcBef>
                <a:spcPts val="0"/>
              </a:spcBef>
              <a:spcAft>
                <a:spcPts val="0"/>
              </a:spcAft>
              <a:buClr>
                <a:srgbClr val="38761D"/>
              </a:buClr>
              <a:buSzPts val="1800"/>
              <a:buFont typeface="Open Sans"/>
              <a:buChar char="●"/>
            </a:pPr>
            <a:r>
              <a:rPr lang="en" sz="1800">
                <a:solidFill>
                  <a:srgbClr val="38761D"/>
                </a:solidFill>
                <a:latin typeface="Open Sans"/>
                <a:ea typeface="Open Sans"/>
                <a:cs typeface="Open Sans"/>
                <a:sym typeface="Open Sans"/>
              </a:rPr>
              <a:t>Input.jsx</a:t>
            </a:r>
            <a:endParaRPr sz="1800">
              <a:solidFill>
                <a:srgbClr val="38761D"/>
              </a:solidFill>
              <a:latin typeface="Open Sans"/>
              <a:ea typeface="Open Sans"/>
              <a:cs typeface="Open Sans"/>
              <a:sym typeface="Open Sans"/>
            </a:endParaRPr>
          </a:p>
        </p:txBody>
      </p:sp>
      <p:grpSp>
        <p:nvGrpSpPr>
          <p:cNvPr id="485" name="Shape 485"/>
          <p:cNvGrpSpPr/>
          <p:nvPr/>
        </p:nvGrpSpPr>
        <p:grpSpPr>
          <a:xfrm>
            <a:off x="2972775" y="626350"/>
            <a:ext cx="6034200" cy="3890800"/>
            <a:chOff x="596550" y="592850"/>
            <a:chExt cx="6034200" cy="3890800"/>
          </a:xfrm>
        </p:grpSpPr>
        <p:grpSp>
          <p:nvGrpSpPr>
            <p:cNvPr id="486" name="Shape 486"/>
            <p:cNvGrpSpPr/>
            <p:nvPr/>
          </p:nvGrpSpPr>
          <p:grpSpPr>
            <a:xfrm>
              <a:off x="596550" y="592850"/>
              <a:ext cx="6034200" cy="3890800"/>
              <a:chOff x="596550" y="592850"/>
              <a:chExt cx="6034200" cy="3890800"/>
            </a:xfrm>
          </p:grpSpPr>
          <p:grpSp>
            <p:nvGrpSpPr>
              <p:cNvPr id="487" name="Shape 487"/>
              <p:cNvGrpSpPr/>
              <p:nvPr/>
            </p:nvGrpSpPr>
            <p:grpSpPr>
              <a:xfrm>
                <a:off x="596550" y="592850"/>
                <a:ext cx="6034200" cy="3890800"/>
                <a:chOff x="596550" y="592850"/>
                <a:chExt cx="6034200" cy="3890800"/>
              </a:xfrm>
            </p:grpSpPr>
            <p:sp>
              <p:nvSpPr>
                <p:cNvPr id="488" name="Shape 488"/>
                <p:cNvSpPr/>
                <p:nvPr/>
              </p:nvSpPr>
              <p:spPr>
                <a:xfrm>
                  <a:off x="596550" y="659850"/>
                  <a:ext cx="6034200" cy="259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9" name="Shape 489"/>
                <p:cNvSpPr/>
                <p:nvPr/>
              </p:nvSpPr>
              <p:spPr>
                <a:xfrm>
                  <a:off x="2904575" y="1301130"/>
                  <a:ext cx="3408900" cy="287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0" name="Shape 490"/>
                <p:cNvSpPr/>
                <p:nvPr/>
              </p:nvSpPr>
              <p:spPr>
                <a:xfrm>
                  <a:off x="895645" y="1281580"/>
                  <a:ext cx="1695900" cy="28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91" name="Shape 491"/>
                <p:cNvGrpSpPr/>
                <p:nvPr/>
              </p:nvGrpSpPr>
              <p:grpSpPr>
                <a:xfrm>
                  <a:off x="596550" y="592850"/>
                  <a:ext cx="6034200" cy="3890800"/>
                  <a:chOff x="596550" y="592850"/>
                  <a:chExt cx="6034200" cy="3890800"/>
                </a:xfrm>
              </p:grpSpPr>
              <p:sp>
                <p:nvSpPr>
                  <p:cNvPr id="492" name="Shape 492"/>
                  <p:cNvSpPr/>
                  <p:nvPr/>
                </p:nvSpPr>
                <p:spPr>
                  <a:xfrm>
                    <a:off x="596550" y="659850"/>
                    <a:ext cx="6034200" cy="382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493" name="Shape 493"/>
                  <p:cNvGrpSpPr/>
                  <p:nvPr/>
                </p:nvGrpSpPr>
                <p:grpSpPr>
                  <a:xfrm>
                    <a:off x="2914350" y="1271800"/>
                    <a:ext cx="3408900" cy="2894400"/>
                    <a:chOff x="2914350" y="1271800"/>
                    <a:chExt cx="3408900" cy="2894400"/>
                  </a:xfrm>
                </p:grpSpPr>
                <p:sp>
                  <p:nvSpPr>
                    <p:cNvPr id="494" name="Shape 494"/>
                    <p:cNvSpPr/>
                    <p:nvPr/>
                  </p:nvSpPr>
                  <p:spPr>
                    <a:xfrm>
                      <a:off x="2914350" y="1271800"/>
                      <a:ext cx="3408900" cy="28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cxnSp>
                  <p:nvCxnSpPr>
                    <p:cNvPr id="495" name="Shape 495"/>
                    <p:cNvCxnSpPr/>
                    <p:nvPr/>
                  </p:nvCxnSpPr>
                  <p:spPr>
                    <a:xfrm>
                      <a:off x="2922350" y="3615450"/>
                      <a:ext cx="3398400" cy="0"/>
                    </a:xfrm>
                    <a:prstGeom prst="straightConnector1">
                      <a:avLst/>
                    </a:prstGeom>
                    <a:noFill/>
                    <a:ln cap="flat" cmpd="sng" w="9525">
                      <a:solidFill>
                        <a:schemeClr val="dk2"/>
                      </a:solidFill>
                      <a:prstDash val="solid"/>
                      <a:round/>
                      <a:headEnd len="med" w="med" type="none"/>
                      <a:tailEnd len="med" w="med" type="none"/>
                    </a:ln>
                  </p:spPr>
                </p:cxnSp>
                <p:sp>
                  <p:nvSpPr>
                    <p:cNvPr id="496" name="Shape 496"/>
                    <p:cNvSpPr/>
                    <p:nvPr/>
                  </p:nvSpPr>
                  <p:spPr>
                    <a:xfrm>
                      <a:off x="5565575" y="3751425"/>
                      <a:ext cx="615600" cy="2595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Send</a:t>
                      </a:r>
                      <a:endParaRPr sz="1200">
                        <a:solidFill>
                          <a:srgbClr val="FFFFFF"/>
                        </a:solidFill>
                      </a:endParaRPr>
                    </a:p>
                  </p:txBody>
                </p:sp>
                <p:cxnSp>
                  <p:nvCxnSpPr>
                    <p:cNvPr id="497" name="Shape 497"/>
                    <p:cNvCxnSpPr/>
                    <p:nvPr/>
                  </p:nvCxnSpPr>
                  <p:spPr>
                    <a:xfrm>
                      <a:off x="2988000" y="4022325"/>
                      <a:ext cx="2470800" cy="0"/>
                    </a:xfrm>
                    <a:prstGeom prst="straightConnector1">
                      <a:avLst/>
                    </a:prstGeom>
                    <a:noFill/>
                    <a:ln cap="flat" cmpd="sng" w="9525">
                      <a:solidFill>
                        <a:schemeClr val="dk2"/>
                      </a:solidFill>
                      <a:prstDash val="solid"/>
                      <a:round/>
                      <a:headEnd len="med" w="med" type="none"/>
                      <a:tailEnd len="med" w="med" type="none"/>
                    </a:ln>
                  </p:spPr>
                </p:cxnSp>
                <p:sp>
                  <p:nvSpPr>
                    <p:cNvPr id="498" name="Shape 498"/>
                    <p:cNvSpPr/>
                    <p:nvPr/>
                  </p:nvSpPr>
                  <p:spPr>
                    <a:xfrm>
                      <a:off x="2988000" y="1360645"/>
                      <a:ext cx="1264200" cy="356100"/>
                    </a:xfrm>
                    <a:prstGeom prst="roundRect">
                      <a:avLst>
                        <a:gd fmla="val 16667" name="adj"/>
                      </a:avLst>
                    </a:prstGeom>
                    <a:solidFill>
                      <a:srgbClr val="9FC5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9" name="Shape 499"/>
                    <p:cNvSpPr/>
                    <p:nvPr/>
                  </p:nvSpPr>
                  <p:spPr>
                    <a:xfrm>
                      <a:off x="4301375" y="1792145"/>
                      <a:ext cx="1879800" cy="35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00" name="Shape 500"/>
                  <p:cNvGrpSpPr/>
                  <p:nvPr/>
                </p:nvGrpSpPr>
                <p:grpSpPr>
                  <a:xfrm>
                    <a:off x="596550" y="592850"/>
                    <a:ext cx="6034200" cy="326502"/>
                    <a:chOff x="596550" y="592850"/>
                    <a:chExt cx="6034200" cy="326502"/>
                  </a:xfrm>
                </p:grpSpPr>
                <p:sp>
                  <p:nvSpPr>
                    <p:cNvPr id="501" name="Shape 501"/>
                    <p:cNvSpPr/>
                    <p:nvPr/>
                  </p:nvSpPr>
                  <p:spPr>
                    <a:xfrm>
                      <a:off x="596550" y="652886"/>
                      <a:ext cx="6034200" cy="259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502" name="Shape 502"/>
                    <p:cNvPicPr preferRelativeResize="0"/>
                    <p:nvPr/>
                  </p:nvPicPr>
                  <p:blipFill>
                    <a:blip r:embed="rId3">
                      <a:alphaModFix/>
                    </a:blip>
                    <a:stretch>
                      <a:fillRect/>
                    </a:stretch>
                  </p:blipFill>
                  <p:spPr>
                    <a:xfrm>
                      <a:off x="6145950" y="659852"/>
                      <a:ext cx="259500" cy="259500"/>
                    </a:xfrm>
                    <a:prstGeom prst="rect">
                      <a:avLst/>
                    </a:prstGeom>
                    <a:noFill/>
                    <a:ln>
                      <a:noFill/>
                    </a:ln>
                  </p:spPr>
                </p:pic>
                <p:sp>
                  <p:nvSpPr>
                    <p:cNvPr id="503" name="Shape 503"/>
                    <p:cNvSpPr txBox="1"/>
                    <p:nvPr/>
                  </p:nvSpPr>
                  <p:spPr>
                    <a:xfrm>
                      <a:off x="875075" y="592850"/>
                      <a:ext cx="1695900" cy="24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FFFFFF"/>
                          </a:solidFill>
                          <a:latin typeface="Comic Sans MS"/>
                          <a:ea typeface="Comic Sans MS"/>
                          <a:cs typeface="Comic Sans MS"/>
                          <a:sym typeface="Comic Sans MS"/>
                        </a:rPr>
                        <a:t>Chat Box</a:t>
                      </a:r>
                      <a:endParaRPr b="1">
                        <a:solidFill>
                          <a:srgbClr val="FFFFFF"/>
                        </a:solidFill>
                        <a:latin typeface="Comic Sans MS"/>
                        <a:ea typeface="Comic Sans MS"/>
                        <a:cs typeface="Comic Sans MS"/>
                        <a:sym typeface="Comic Sans MS"/>
                      </a:endParaRPr>
                    </a:p>
                  </p:txBody>
                </p:sp>
              </p:grpSp>
              <p:grpSp>
                <p:nvGrpSpPr>
                  <p:cNvPr id="504" name="Shape 504"/>
                  <p:cNvGrpSpPr/>
                  <p:nvPr/>
                </p:nvGrpSpPr>
                <p:grpSpPr>
                  <a:xfrm>
                    <a:off x="905425" y="1271800"/>
                    <a:ext cx="1695900" cy="3043417"/>
                    <a:chOff x="905425" y="1271800"/>
                    <a:chExt cx="1695900" cy="3043417"/>
                  </a:xfrm>
                </p:grpSpPr>
                <p:sp>
                  <p:nvSpPr>
                    <p:cNvPr id="505" name="Shape 505"/>
                    <p:cNvSpPr/>
                    <p:nvPr/>
                  </p:nvSpPr>
                  <p:spPr>
                    <a:xfrm>
                      <a:off x="905425" y="1271800"/>
                      <a:ext cx="1695900" cy="28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06" name="Shape 506"/>
                    <p:cNvCxnSpPr/>
                    <p:nvPr/>
                  </p:nvCxnSpPr>
                  <p:spPr>
                    <a:xfrm>
                      <a:off x="909950" y="17920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507" name="Shape 507"/>
                    <p:cNvCxnSpPr/>
                    <p:nvPr/>
                  </p:nvCxnSpPr>
                  <p:spPr>
                    <a:xfrm>
                      <a:off x="909950" y="23254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508" name="Shape 508"/>
                    <p:cNvCxnSpPr/>
                    <p:nvPr/>
                  </p:nvCxnSpPr>
                  <p:spPr>
                    <a:xfrm>
                      <a:off x="909950" y="28588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509" name="Shape 509"/>
                    <p:cNvCxnSpPr/>
                    <p:nvPr/>
                  </p:nvCxnSpPr>
                  <p:spPr>
                    <a:xfrm>
                      <a:off x="909950" y="33922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510" name="Shape 510"/>
                    <p:cNvCxnSpPr/>
                    <p:nvPr/>
                  </p:nvCxnSpPr>
                  <p:spPr>
                    <a:xfrm>
                      <a:off x="909950" y="3925625"/>
                      <a:ext cx="1689900" cy="0"/>
                    </a:xfrm>
                    <a:prstGeom prst="straightConnector1">
                      <a:avLst/>
                    </a:prstGeom>
                    <a:noFill/>
                    <a:ln cap="flat" cmpd="sng" w="9525">
                      <a:solidFill>
                        <a:schemeClr val="dk2"/>
                      </a:solidFill>
                      <a:prstDash val="solid"/>
                      <a:round/>
                      <a:headEnd len="med" w="med" type="none"/>
                      <a:tailEnd len="med" w="med" type="none"/>
                    </a:ln>
                  </p:spPr>
                </p:cxnSp>
                <p:sp>
                  <p:nvSpPr>
                    <p:cNvPr id="511" name="Shape 511"/>
                    <p:cNvSpPr txBox="1"/>
                    <p:nvPr/>
                  </p:nvSpPr>
                  <p:spPr>
                    <a:xfrm>
                      <a:off x="927405" y="18301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512" name="Shape 512"/>
                    <p:cNvSpPr txBox="1"/>
                    <p:nvPr/>
                  </p:nvSpPr>
                  <p:spPr>
                    <a:xfrm>
                      <a:off x="927405" y="12967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513" name="Shape 513"/>
                    <p:cNvSpPr txBox="1"/>
                    <p:nvPr/>
                  </p:nvSpPr>
                  <p:spPr>
                    <a:xfrm>
                      <a:off x="927405" y="23635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514" name="Shape 514"/>
                    <p:cNvSpPr txBox="1"/>
                    <p:nvPr/>
                  </p:nvSpPr>
                  <p:spPr>
                    <a:xfrm>
                      <a:off x="927405" y="28969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515" name="Shape 515"/>
                    <p:cNvSpPr txBox="1"/>
                    <p:nvPr/>
                  </p:nvSpPr>
                  <p:spPr>
                    <a:xfrm>
                      <a:off x="927405" y="34303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pic>
                  <p:nvPicPr>
                    <p:cNvPr id="516" name="Shape 516"/>
                    <p:cNvPicPr preferRelativeResize="0"/>
                    <p:nvPr/>
                  </p:nvPicPr>
                  <p:blipFill>
                    <a:blip r:embed="rId4">
                      <a:alphaModFix/>
                    </a:blip>
                    <a:stretch>
                      <a:fillRect/>
                    </a:stretch>
                  </p:blipFill>
                  <p:spPr>
                    <a:xfrm>
                      <a:off x="1488925" y="3783242"/>
                      <a:ext cx="531950" cy="531975"/>
                    </a:xfrm>
                    <a:prstGeom prst="rect">
                      <a:avLst/>
                    </a:prstGeom>
                    <a:noFill/>
                    <a:ln>
                      <a:noFill/>
                    </a:ln>
                  </p:spPr>
                </p:pic>
              </p:grpSp>
            </p:grpSp>
          </p:grpSp>
          <p:sp>
            <p:nvSpPr>
              <p:cNvPr id="517" name="Shape 517"/>
              <p:cNvSpPr txBox="1"/>
              <p:nvPr/>
            </p:nvSpPr>
            <p:spPr>
              <a:xfrm>
                <a:off x="2907255" y="127935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grpSp>
        <p:sp>
          <p:nvSpPr>
            <p:cNvPr id="518" name="Shape 518"/>
            <p:cNvSpPr/>
            <p:nvPr/>
          </p:nvSpPr>
          <p:spPr>
            <a:xfrm>
              <a:off x="2988000" y="2276620"/>
              <a:ext cx="2793300" cy="750600"/>
            </a:xfrm>
            <a:prstGeom prst="roundRect">
              <a:avLst>
                <a:gd fmla="val 16667" name="adj"/>
              </a:avLst>
            </a:prstGeom>
            <a:solidFill>
              <a:srgbClr val="9FC5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19" name="Shape 519"/>
          <p:cNvSpPr/>
          <p:nvPr/>
        </p:nvSpPr>
        <p:spPr>
          <a:xfrm>
            <a:off x="2886675" y="555450"/>
            <a:ext cx="6206400" cy="4101300"/>
          </a:xfrm>
          <a:prstGeom prst="rect">
            <a:avLst/>
          </a:prstGeom>
          <a:noFill/>
          <a:ln cap="flat" cmpd="sng" w="76200">
            <a:solidFill>
              <a:srgbClr val="A883F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0" name="Shape 520"/>
          <p:cNvSpPr/>
          <p:nvPr/>
        </p:nvSpPr>
        <p:spPr>
          <a:xfrm>
            <a:off x="5323950" y="2249900"/>
            <a:ext cx="2897700" cy="862200"/>
          </a:xfrm>
          <a:prstGeom prst="rect">
            <a:avLst/>
          </a:prstGeom>
          <a:noFill/>
          <a:ln cap="flat" cmpd="sng" w="38100">
            <a:solidFill>
              <a:srgbClr val="E69138"/>
            </a:solidFill>
            <a:prstDash val="lg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solidFill>
                <a:schemeClr val="accent1"/>
              </a:solidFill>
            </a:endParaRPr>
          </a:p>
        </p:txBody>
      </p:sp>
      <p:sp>
        <p:nvSpPr>
          <p:cNvPr id="521" name="Shape 521"/>
          <p:cNvSpPr/>
          <p:nvPr/>
        </p:nvSpPr>
        <p:spPr>
          <a:xfrm>
            <a:off x="5235725" y="3573375"/>
            <a:ext cx="3537300" cy="701700"/>
          </a:xfrm>
          <a:prstGeom prst="rect">
            <a:avLst/>
          </a:prstGeom>
          <a:noFill/>
          <a:ln cap="flat" cmpd="sng" w="38100">
            <a:solidFill>
              <a:srgbClr val="38761D"/>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Shape 5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React Component Lifecycle</a:t>
            </a:r>
            <a:endParaRPr>
              <a:latin typeface="Open Sans"/>
              <a:ea typeface="Open Sans"/>
              <a:cs typeface="Open Sans"/>
              <a:sym typeface="Open Sans"/>
            </a:endParaRPr>
          </a:p>
        </p:txBody>
      </p:sp>
      <p:sp>
        <p:nvSpPr>
          <p:cNvPr id="527" name="Shape 527"/>
          <p:cNvSpPr txBox="1"/>
          <p:nvPr/>
        </p:nvSpPr>
        <p:spPr>
          <a:xfrm>
            <a:off x="6285900" y="4737975"/>
            <a:ext cx="2858100" cy="429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u="sng">
                <a:solidFill>
                  <a:schemeClr val="hlink"/>
                </a:solidFill>
                <a:latin typeface="Open Sans"/>
                <a:ea typeface="Open Sans"/>
                <a:cs typeface="Open Sans"/>
                <a:sym typeface="Open Sans"/>
                <a:hlinkClick r:id="rId3"/>
              </a:rPr>
              <a:t>Docs for the lifecycle methods</a:t>
            </a:r>
            <a:endParaRPr>
              <a:latin typeface="Open Sans"/>
              <a:ea typeface="Open Sans"/>
              <a:cs typeface="Open Sans"/>
              <a:sym typeface="Open Sans"/>
            </a:endParaRPr>
          </a:p>
        </p:txBody>
      </p:sp>
      <p:cxnSp>
        <p:nvCxnSpPr>
          <p:cNvPr id="528" name="Shape 528"/>
          <p:cNvCxnSpPr/>
          <p:nvPr/>
        </p:nvCxnSpPr>
        <p:spPr>
          <a:xfrm>
            <a:off x="3016740" y="1338375"/>
            <a:ext cx="0" cy="3399600"/>
          </a:xfrm>
          <a:prstGeom prst="straightConnector1">
            <a:avLst/>
          </a:prstGeom>
          <a:noFill/>
          <a:ln cap="flat" cmpd="sng" w="9525">
            <a:solidFill>
              <a:schemeClr val="dk2"/>
            </a:solidFill>
            <a:prstDash val="solid"/>
            <a:round/>
            <a:headEnd len="med" w="med" type="none"/>
            <a:tailEnd len="med" w="med" type="none"/>
          </a:ln>
        </p:spPr>
      </p:cxnSp>
      <p:cxnSp>
        <p:nvCxnSpPr>
          <p:cNvPr id="529" name="Shape 529"/>
          <p:cNvCxnSpPr/>
          <p:nvPr/>
        </p:nvCxnSpPr>
        <p:spPr>
          <a:xfrm>
            <a:off x="6082325" y="1338375"/>
            <a:ext cx="0" cy="3399600"/>
          </a:xfrm>
          <a:prstGeom prst="straightConnector1">
            <a:avLst/>
          </a:prstGeom>
          <a:noFill/>
          <a:ln cap="flat" cmpd="sng" w="9525">
            <a:solidFill>
              <a:schemeClr val="dk2"/>
            </a:solidFill>
            <a:prstDash val="solid"/>
            <a:round/>
            <a:headEnd len="med" w="med" type="none"/>
            <a:tailEnd len="med" w="med" type="none"/>
          </a:ln>
        </p:spPr>
      </p:cxnSp>
      <p:grpSp>
        <p:nvGrpSpPr>
          <p:cNvPr id="530" name="Shape 530"/>
          <p:cNvGrpSpPr/>
          <p:nvPr/>
        </p:nvGrpSpPr>
        <p:grpSpPr>
          <a:xfrm>
            <a:off x="6082325" y="1250450"/>
            <a:ext cx="2925000" cy="1053075"/>
            <a:chOff x="6082325" y="1250450"/>
            <a:chExt cx="2925000" cy="1053075"/>
          </a:xfrm>
        </p:grpSpPr>
        <p:sp>
          <p:nvSpPr>
            <p:cNvPr id="531" name="Shape 531"/>
            <p:cNvSpPr txBox="1"/>
            <p:nvPr/>
          </p:nvSpPr>
          <p:spPr>
            <a:xfrm>
              <a:off x="6082325" y="1250450"/>
              <a:ext cx="2925000" cy="49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990000"/>
                  </a:solidFill>
                  <a:latin typeface="Open Sans"/>
                  <a:ea typeface="Open Sans"/>
                  <a:cs typeface="Open Sans"/>
                  <a:sym typeface="Open Sans"/>
                </a:rPr>
                <a:t>Unmounting (Destroying)</a:t>
              </a:r>
              <a:endParaRPr sz="1800">
                <a:solidFill>
                  <a:srgbClr val="990000"/>
                </a:solidFill>
                <a:latin typeface="Open Sans"/>
                <a:ea typeface="Open Sans"/>
                <a:cs typeface="Open Sans"/>
                <a:sym typeface="Open Sans"/>
              </a:endParaRPr>
            </a:p>
          </p:txBody>
        </p:sp>
        <p:sp>
          <p:nvSpPr>
            <p:cNvPr id="532" name="Shape 532"/>
            <p:cNvSpPr/>
            <p:nvPr/>
          </p:nvSpPr>
          <p:spPr>
            <a:xfrm>
              <a:off x="6216750" y="1929425"/>
              <a:ext cx="2772300" cy="374100"/>
            </a:xfrm>
            <a:prstGeom prst="rect">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pen Sans"/>
                  <a:ea typeface="Open Sans"/>
                  <a:cs typeface="Open Sans"/>
                  <a:sym typeface="Open Sans"/>
                </a:rPr>
                <a:t>componentWillUnmount</a:t>
              </a:r>
              <a:endParaRPr>
                <a:solidFill>
                  <a:srgbClr val="FFFFFF"/>
                </a:solidFill>
                <a:latin typeface="Open Sans"/>
                <a:ea typeface="Open Sans"/>
                <a:cs typeface="Open Sans"/>
                <a:sym typeface="Open Sans"/>
              </a:endParaRPr>
            </a:p>
          </p:txBody>
        </p:sp>
      </p:grpSp>
      <p:sp>
        <p:nvSpPr>
          <p:cNvPr id="533" name="Shape 533"/>
          <p:cNvSpPr txBox="1"/>
          <p:nvPr/>
        </p:nvSpPr>
        <p:spPr>
          <a:xfrm>
            <a:off x="332150" y="1250450"/>
            <a:ext cx="24075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8761D"/>
                </a:solidFill>
                <a:latin typeface="Open Sans"/>
                <a:ea typeface="Open Sans"/>
                <a:cs typeface="Open Sans"/>
                <a:sym typeface="Open Sans"/>
              </a:rPr>
              <a:t>Mounting (Creating)</a:t>
            </a:r>
            <a:endParaRPr sz="1800">
              <a:solidFill>
                <a:srgbClr val="38761D"/>
              </a:solidFill>
              <a:latin typeface="Open Sans"/>
              <a:ea typeface="Open Sans"/>
              <a:cs typeface="Open Sans"/>
              <a:sym typeface="Open Sans"/>
            </a:endParaRPr>
          </a:p>
        </p:txBody>
      </p:sp>
      <p:cxnSp>
        <p:nvCxnSpPr>
          <p:cNvPr id="534" name="Shape 534"/>
          <p:cNvCxnSpPr/>
          <p:nvPr/>
        </p:nvCxnSpPr>
        <p:spPr>
          <a:xfrm>
            <a:off x="3956550" y="2813550"/>
            <a:ext cx="0" cy="263700"/>
          </a:xfrm>
          <a:prstGeom prst="straightConnector1">
            <a:avLst/>
          </a:prstGeom>
          <a:noFill/>
          <a:ln cap="flat" cmpd="sng" w="9525">
            <a:solidFill>
              <a:schemeClr val="dk2"/>
            </a:solidFill>
            <a:prstDash val="solid"/>
            <a:round/>
            <a:headEnd len="med" w="med" type="none"/>
            <a:tailEnd len="med" w="med" type="triangle"/>
          </a:ln>
        </p:spPr>
      </p:cxnSp>
      <p:grpSp>
        <p:nvGrpSpPr>
          <p:cNvPr id="535" name="Shape 535"/>
          <p:cNvGrpSpPr/>
          <p:nvPr/>
        </p:nvGrpSpPr>
        <p:grpSpPr>
          <a:xfrm>
            <a:off x="3087350" y="1250450"/>
            <a:ext cx="2860550" cy="3432375"/>
            <a:chOff x="3087350" y="1250450"/>
            <a:chExt cx="2860550" cy="3432375"/>
          </a:xfrm>
        </p:grpSpPr>
        <p:sp>
          <p:nvSpPr>
            <p:cNvPr id="536" name="Shape 536"/>
            <p:cNvSpPr txBox="1"/>
            <p:nvPr/>
          </p:nvSpPr>
          <p:spPr>
            <a:xfrm>
              <a:off x="3177125" y="1250450"/>
              <a:ext cx="2684100" cy="49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E69138"/>
                  </a:solidFill>
                  <a:latin typeface="Open Sans"/>
                  <a:ea typeface="Open Sans"/>
                  <a:cs typeface="Open Sans"/>
                  <a:sym typeface="Open Sans"/>
                </a:rPr>
                <a:t>Updating</a:t>
              </a:r>
              <a:endParaRPr sz="1800">
                <a:solidFill>
                  <a:srgbClr val="E69138"/>
                </a:solidFill>
              </a:endParaRPr>
            </a:p>
          </p:txBody>
        </p:sp>
        <p:sp>
          <p:nvSpPr>
            <p:cNvPr id="537" name="Shape 537"/>
            <p:cNvSpPr txBox="1"/>
            <p:nvPr/>
          </p:nvSpPr>
          <p:spPr>
            <a:xfrm>
              <a:off x="5115179" y="2768600"/>
              <a:ext cx="669900" cy="439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Open Sans"/>
                  <a:ea typeface="Open Sans"/>
                  <a:cs typeface="Open Sans"/>
                  <a:sym typeface="Open Sans"/>
                </a:rPr>
                <a:t>false</a:t>
              </a:r>
              <a:endParaRPr sz="1200">
                <a:latin typeface="Open Sans"/>
                <a:ea typeface="Open Sans"/>
                <a:cs typeface="Open Sans"/>
                <a:sym typeface="Open Sans"/>
              </a:endParaRPr>
            </a:p>
          </p:txBody>
        </p:sp>
        <p:sp>
          <p:nvSpPr>
            <p:cNvPr id="538" name="Shape 538"/>
            <p:cNvSpPr/>
            <p:nvPr/>
          </p:nvSpPr>
          <p:spPr>
            <a:xfrm>
              <a:off x="3087350" y="3657875"/>
              <a:ext cx="2858100" cy="4395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render</a:t>
              </a:r>
              <a:endParaRPr sz="1800">
                <a:solidFill>
                  <a:srgbClr val="FFFFFF"/>
                </a:solidFill>
                <a:latin typeface="Open Sans"/>
                <a:ea typeface="Open Sans"/>
                <a:cs typeface="Open Sans"/>
                <a:sym typeface="Open Sans"/>
              </a:endParaRPr>
            </a:p>
          </p:txBody>
        </p:sp>
        <p:sp>
          <p:nvSpPr>
            <p:cNvPr id="539" name="Shape 539"/>
            <p:cNvSpPr/>
            <p:nvPr/>
          </p:nvSpPr>
          <p:spPr>
            <a:xfrm>
              <a:off x="3088900" y="4367825"/>
              <a:ext cx="2858100" cy="3150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Open Sans"/>
                  <a:ea typeface="Open Sans"/>
                  <a:cs typeface="Open Sans"/>
                  <a:sym typeface="Open Sans"/>
                </a:rPr>
                <a:t>componentDidUpdate</a:t>
              </a:r>
              <a:endParaRPr>
                <a:solidFill>
                  <a:srgbClr val="FFFFFF"/>
                </a:solidFill>
                <a:latin typeface="Open Sans"/>
                <a:ea typeface="Open Sans"/>
                <a:cs typeface="Open Sans"/>
                <a:sym typeface="Open Sans"/>
              </a:endParaRPr>
            </a:p>
          </p:txBody>
        </p:sp>
        <p:sp>
          <p:nvSpPr>
            <p:cNvPr id="540" name="Shape 540"/>
            <p:cNvSpPr/>
            <p:nvPr/>
          </p:nvSpPr>
          <p:spPr>
            <a:xfrm>
              <a:off x="3088900" y="3072425"/>
              <a:ext cx="2858100" cy="3150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Open Sans"/>
                  <a:ea typeface="Open Sans"/>
                  <a:cs typeface="Open Sans"/>
                  <a:sym typeface="Open Sans"/>
                </a:rPr>
                <a:t>componentWillUpdate</a:t>
              </a:r>
              <a:endParaRPr>
                <a:solidFill>
                  <a:srgbClr val="FFFFFF"/>
                </a:solidFill>
                <a:latin typeface="Open Sans"/>
                <a:ea typeface="Open Sans"/>
                <a:cs typeface="Open Sans"/>
                <a:sym typeface="Open Sans"/>
              </a:endParaRPr>
            </a:p>
          </p:txBody>
        </p:sp>
        <p:sp>
          <p:nvSpPr>
            <p:cNvPr id="541" name="Shape 541"/>
            <p:cNvSpPr/>
            <p:nvPr/>
          </p:nvSpPr>
          <p:spPr>
            <a:xfrm>
              <a:off x="3089000" y="2500925"/>
              <a:ext cx="2858100" cy="3150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Open Sans"/>
                  <a:ea typeface="Open Sans"/>
                  <a:cs typeface="Open Sans"/>
                  <a:sym typeface="Open Sans"/>
                </a:rPr>
                <a:t>shouldComponentUpdate</a:t>
              </a:r>
              <a:endParaRPr>
                <a:solidFill>
                  <a:srgbClr val="FFFFFF"/>
                </a:solidFill>
                <a:latin typeface="Open Sans"/>
                <a:ea typeface="Open Sans"/>
                <a:cs typeface="Open Sans"/>
                <a:sym typeface="Open Sans"/>
              </a:endParaRPr>
            </a:p>
          </p:txBody>
        </p:sp>
        <p:sp>
          <p:nvSpPr>
            <p:cNvPr id="542" name="Shape 542"/>
            <p:cNvSpPr/>
            <p:nvPr/>
          </p:nvSpPr>
          <p:spPr>
            <a:xfrm>
              <a:off x="3089800" y="1929425"/>
              <a:ext cx="2858100" cy="3741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Open Sans"/>
                  <a:ea typeface="Open Sans"/>
                  <a:cs typeface="Open Sans"/>
                  <a:sym typeface="Open Sans"/>
                </a:rPr>
                <a:t>componentWillReceiveProps</a:t>
              </a:r>
              <a:endParaRPr>
                <a:solidFill>
                  <a:srgbClr val="FFFFFF"/>
                </a:solidFill>
                <a:latin typeface="Open Sans"/>
                <a:ea typeface="Open Sans"/>
                <a:cs typeface="Open Sans"/>
                <a:sym typeface="Open Sans"/>
              </a:endParaRPr>
            </a:p>
          </p:txBody>
        </p:sp>
        <p:cxnSp>
          <p:nvCxnSpPr>
            <p:cNvPr id="543" name="Shape 543"/>
            <p:cNvCxnSpPr>
              <a:stCxn id="542" idx="2"/>
              <a:endCxn id="541" idx="0"/>
            </p:cNvCxnSpPr>
            <p:nvPr/>
          </p:nvCxnSpPr>
          <p:spPr>
            <a:xfrm flipH="1">
              <a:off x="4517950" y="2303525"/>
              <a:ext cx="900" cy="197400"/>
            </a:xfrm>
            <a:prstGeom prst="straightConnector1">
              <a:avLst/>
            </a:prstGeom>
            <a:noFill/>
            <a:ln cap="flat" cmpd="sng" w="9525">
              <a:solidFill>
                <a:schemeClr val="dk2"/>
              </a:solidFill>
              <a:prstDash val="solid"/>
              <a:round/>
              <a:headEnd len="med" w="med" type="none"/>
              <a:tailEnd len="med" w="med" type="triangle"/>
            </a:ln>
          </p:spPr>
        </p:cxnSp>
        <p:cxnSp>
          <p:nvCxnSpPr>
            <p:cNvPr id="544" name="Shape 544"/>
            <p:cNvCxnSpPr>
              <a:stCxn id="540" idx="2"/>
              <a:endCxn id="538" idx="0"/>
            </p:cNvCxnSpPr>
            <p:nvPr/>
          </p:nvCxnSpPr>
          <p:spPr>
            <a:xfrm flipH="1">
              <a:off x="4516450" y="3387425"/>
              <a:ext cx="1500" cy="270600"/>
            </a:xfrm>
            <a:prstGeom prst="straightConnector1">
              <a:avLst/>
            </a:prstGeom>
            <a:noFill/>
            <a:ln cap="flat" cmpd="sng" w="9525">
              <a:solidFill>
                <a:schemeClr val="dk2"/>
              </a:solidFill>
              <a:prstDash val="solid"/>
              <a:round/>
              <a:headEnd len="med" w="med" type="none"/>
              <a:tailEnd len="med" w="med" type="triangle"/>
            </a:ln>
          </p:spPr>
        </p:cxnSp>
        <p:cxnSp>
          <p:nvCxnSpPr>
            <p:cNvPr id="545" name="Shape 545"/>
            <p:cNvCxnSpPr>
              <a:stCxn id="538" idx="2"/>
              <a:endCxn id="539" idx="0"/>
            </p:cNvCxnSpPr>
            <p:nvPr/>
          </p:nvCxnSpPr>
          <p:spPr>
            <a:xfrm>
              <a:off x="4516400" y="4097375"/>
              <a:ext cx="1500" cy="270600"/>
            </a:xfrm>
            <a:prstGeom prst="straightConnector1">
              <a:avLst/>
            </a:prstGeom>
            <a:noFill/>
            <a:ln cap="flat" cmpd="sng" w="9525">
              <a:solidFill>
                <a:schemeClr val="dk2"/>
              </a:solidFill>
              <a:prstDash val="solid"/>
              <a:round/>
              <a:headEnd len="med" w="med" type="none"/>
              <a:tailEnd len="med" w="med" type="triangle"/>
            </a:ln>
          </p:spPr>
        </p:cxnSp>
        <p:cxnSp>
          <p:nvCxnSpPr>
            <p:cNvPr id="546" name="Shape 546"/>
            <p:cNvCxnSpPr/>
            <p:nvPr/>
          </p:nvCxnSpPr>
          <p:spPr>
            <a:xfrm>
              <a:off x="5099550" y="2813550"/>
              <a:ext cx="0" cy="175800"/>
            </a:xfrm>
            <a:prstGeom prst="straightConnector1">
              <a:avLst/>
            </a:prstGeom>
            <a:noFill/>
            <a:ln cap="flat" cmpd="sng" w="9525">
              <a:solidFill>
                <a:schemeClr val="dk2"/>
              </a:solidFill>
              <a:prstDash val="solid"/>
              <a:round/>
              <a:headEnd len="med" w="med" type="none"/>
              <a:tailEnd len="med" w="med" type="none"/>
            </a:ln>
          </p:spPr>
        </p:cxnSp>
        <p:sp>
          <p:nvSpPr>
            <p:cNvPr id="547" name="Shape 547"/>
            <p:cNvSpPr txBox="1"/>
            <p:nvPr/>
          </p:nvSpPr>
          <p:spPr>
            <a:xfrm>
              <a:off x="3972179" y="2768600"/>
              <a:ext cx="669900" cy="439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Open Sans"/>
                  <a:ea typeface="Open Sans"/>
                  <a:cs typeface="Open Sans"/>
                  <a:sym typeface="Open Sans"/>
                </a:rPr>
                <a:t>true</a:t>
              </a:r>
              <a:endParaRPr sz="1200">
                <a:latin typeface="Open Sans"/>
                <a:ea typeface="Open Sans"/>
                <a:cs typeface="Open Sans"/>
                <a:sym typeface="Open Sans"/>
              </a:endParaRPr>
            </a:p>
          </p:txBody>
        </p:sp>
        <p:sp>
          <p:nvSpPr>
            <p:cNvPr id="548" name="Shape 548"/>
            <p:cNvSpPr/>
            <p:nvPr/>
          </p:nvSpPr>
          <p:spPr>
            <a:xfrm>
              <a:off x="5027675" y="2929100"/>
              <a:ext cx="148200" cy="1302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49" name="Shape 549"/>
          <p:cNvSpPr/>
          <p:nvPr/>
        </p:nvSpPr>
        <p:spPr>
          <a:xfrm>
            <a:off x="173850" y="2589875"/>
            <a:ext cx="2772300" cy="3741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pen Sans"/>
                <a:ea typeface="Open Sans"/>
                <a:cs typeface="Open Sans"/>
                <a:sym typeface="Open Sans"/>
              </a:rPr>
              <a:t>componentWillMount</a:t>
            </a:r>
            <a:endParaRPr>
              <a:solidFill>
                <a:srgbClr val="FFFFFF"/>
              </a:solidFill>
              <a:latin typeface="Open Sans"/>
              <a:ea typeface="Open Sans"/>
              <a:cs typeface="Open Sans"/>
              <a:sym typeface="Open Sans"/>
            </a:endParaRPr>
          </a:p>
        </p:txBody>
      </p:sp>
      <p:sp>
        <p:nvSpPr>
          <p:cNvPr id="550" name="Shape 550"/>
          <p:cNvSpPr/>
          <p:nvPr/>
        </p:nvSpPr>
        <p:spPr>
          <a:xfrm>
            <a:off x="168025" y="3279575"/>
            <a:ext cx="2772300" cy="3741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render</a:t>
            </a:r>
            <a:endParaRPr sz="1800">
              <a:solidFill>
                <a:srgbClr val="FFFFFF"/>
              </a:solidFill>
              <a:latin typeface="Open Sans"/>
              <a:ea typeface="Open Sans"/>
              <a:cs typeface="Open Sans"/>
              <a:sym typeface="Open Sans"/>
            </a:endParaRPr>
          </a:p>
        </p:txBody>
      </p:sp>
      <p:sp>
        <p:nvSpPr>
          <p:cNvPr id="551" name="Shape 551"/>
          <p:cNvSpPr/>
          <p:nvPr/>
        </p:nvSpPr>
        <p:spPr>
          <a:xfrm>
            <a:off x="168025" y="3905625"/>
            <a:ext cx="2772300" cy="3741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Open Sans"/>
                <a:ea typeface="Open Sans"/>
                <a:cs typeface="Open Sans"/>
                <a:sym typeface="Open Sans"/>
              </a:rPr>
              <a:t>componentDidMount</a:t>
            </a:r>
            <a:endParaRPr>
              <a:solidFill>
                <a:srgbClr val="FFFFFF"/>
              </a:solidFill>
              <a:latin typeface="Open Sans"/>
              <a:ea typeface="Open Sans"/>
              <a:cs typeface="Open Sans"/>
              <a:sym typeface="Open Sans"/>
            </a:endParaRPr>
          </a:p>
        </p:txBody>
      </p:sp>
      <p:cxnSp>
        <p:nvCxnSpPr>
          <p:cNvPr id="552" name="Shape 552"/>
          <p:cNvCxnSpPr>
            <a:stCxn id="549" idx="2"/>
            <a:endCxn id="550" idx="0"/>
          </p:cNvCxnSpPr>
          <p:nvPr/>
        </p:nvCxnSpPr>
        <p:spPr>
          <a:xfrm flipH="1">
            <a:off x="1554300" y="2963975"/>
            <a:ext cx="5700" cy="315600"/>
          </a:xfrm>
          <a:prstGeom prst="straightConnector1">
            <a:avLst/>
          </a:prstGeom>
          <a:noFill/>
          <a:ln cap="flat" cmpd="sng" w="9525">
            <a:solidFill>
              <a:schemeClr val="dk2"/>
            </a:solidFill>
            <a:prstDash val="solid"/>
            <a:round/>
            <a:headEnd len="med" w="med" type="none"/>
            <a:tailEnd len="med" w="med" type="triangle"/>
          </a:ln>
        </p:spPr>
      </p:cxnSp>
      <p:cxnSp>
        <p:nvCxnSpPr>
          <p:cNvPr id="553" name="Shape 553"/>
          <p:cNvCxnSpPr>
            <a:stCxn id="550" idx="2"/>
            <a:endCxn id="551" idx="0"/>
          </p:cNvCxnSpPr>
          <p:nvPr/>
        </p:nvCxnSpPr>
        <p:spPr>
          <a:xfrm>
            <a:off x="1554175" y="3653675"/>
            <a:ext cx="0" cy="252000"/>
          </a:xfrm>
          <a:prstGeom prst="straightConnector1">
            <a:avLst/>
          </a:prstGeom>
          <a:noFill/>
          <a:ln cap="flat" cmpd="sng" w="9525">
            <a:solidFill>
              <a:schemeClr val="dk2"/>
            </a:solidFill>
            <a:prstDash val="solid"/>
            <a:round/>
            <a:headEnd len="med" w="med" type="none"/>
            <a:tailEnd len="med" w="med" type="triangle"/>
          </a:ln>
        </p:spPr>
      </p:cxnSp>
      <p:sp>
        <p:nvSpPr>
          <p:cNvPr id="554" name="Shape 554"/>
          <p:cNvSpPr/>
          <p:nvPr/>
        </p:nvSpPr>
        <p:spPr>
          <a:xfrm>
            <a:off x="170950" y="1922860"/>
            <a:ext cx="2772300" cy="3741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constructor</a:t>
            </a:r>
            <a:endParaRPr sz="1800">
              <a:solidFill>
                <a:srgbClr val="FFFFFF"/>
              </a:solidFill>
              <a:latin typeface="Open Sans"/>
              <a:ea typeface="Open Sans"/>
              <a:cs typeface="Open Sans"/>
              <a:sym typeface="Open Sans"/>
            </a:endParaRPr>
          </a:p>
        </p:txBody>
      </p:sp>
      <p:cxnSp>
        <p:nvCxnSpPr>
          <p:cNvPr id="555" name="Shape 555"/>
          <p:cNvCxnSpPr>
            <a:stCxn id="554" idx="2"/>
            <a:endCxn id="549" idx="0"/>
          </p:cNvCxnSpPr>
          <p:nvPr/>
        </p:nvCxnSpPr>
        <p:spPr>
          <a:xfrm>
            <a:off x="1557100" y="2296960"/>
            <a:ext cx="3000" cy="292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Shape 560"/>
          <p:cNvSpPr txBox="1"/>
          <p:nvPr>
            <p:ph idx="1" type="body"/>
          </p:nvPr>
        </p:nvSpPr>
        <p:spPr>
          <a:xfrm>
            <a:off x="3866825" y="0"/>
            <a:ext cx="5277300" cy="5143500"/>
          </a:xfrm>
          <a:prstGeom prst="rect">
            <a:avLst/>
          </a:prstGeom>
          <a:solidFill>
            <a:srgbClr val="F3F3F3"/>
          </a:solidFill>
        </p:spPr>
        <p:txBody>
          <a:bodyPr anchorCtr="0" anchor="ctr" bIns="91425" lIns="91425" spcFirstLastPara="1" rIns="91425" wrap="square" tIns="91425">
            <a:noAutofit/>
          </a:bodyPr>
          <a:lstStyle/>
          <a:p>
            <a:pPr indent="0" lvl="0" marL="0" rtl="0">
              <a:lnSpc>
                <a:spcPct val="100000"/>
              </a:lnSpc>
              <a:spcBef>
                <a:spcPts val="0"/>
              </a:spcBef>
              <a:spcAft>
                <a:spcPts val="0"/>
              </a:spcAft>
              <a:buNone/>
            </a:pPr>
            <a:r>
              <a:rPr b="1" lang="en" sz="1300">
                <a:latin typeface="Consolas"/>
                <a:ea typeface="Consolas"/>
                <a:cs typeface="Consolas"/>
                <a:sym typeface="Consolas"/>
              </a:rPr>
              <a:t>// Import React and other stuff</a:t>
            </a:r>
            <a:endParaRPr b="1" sz="1300">
              <a:latin typeface="Consolas"/>
              <a:ea typeface="Consolas"/>
              <a:cs typeface="Consolas"/>
              <a:sym typeface="Consolas"/>
            </a:endParaRPr>
          </a:p>
          <a:p>
            <a:pPr indent="0" lvl="0" marL="0" rtl="0">
              <a:lnSpc>
                <a:spcPct val="100000"/>
              </a:lnSpc>
              <a:spcBef>
                <a:spcPts val="0"/>
              </a:spcBef>
              <a:spcAft>
                <a:spcPts val="0"/>
              </a:spcAft>
              <a:buNone/>
            </a:pPr>
            <a:r>
              <a:rPr b="1" lang="en" sz="1300">
                <a:latin typeface="Consolas"/>
                <a:ea typeface="Consolas"/>
                <a:cs typeface="Consolas"/>
                <a:sym typeface="Consolas"/>
              </a:rPr>
              <a:t>import React ....</a:t>
            </a:r>
            <a:endParaRPr b="1" sz="1300">
              <a:latin typeface="Consolas"/>
              <a:ea typeface="Consolas"/>
              <a:cs typeface="Consolas"/>
              <a:sym typeface="Consolas"/>
            </a:endParaRPr>
          </a:p>
          <a:p>
            <a:pPr indent="0" lvl="0" marL="0" rtl="0">
              <a:lnSpc>
                <a:spcPct val="100000"/>
              </a:lnSpc>
              <a:spcBef>
                <a:spcPts val="0"/>
              </a:spcBef>
              <a:spcAft>
                <a:spcPts val="0"/>
              </a:spcAft>
              <a:buNone/>
            </a:pPr>
            <a:r>
              <a:t/>
            </a:r>
            <a:endParaRPr b="1" sz="1300">
              <a:latin typeface="Consolas"/>
              <a:ea typeface="Consolas"/>
              <a:cs typeface="Consolas"/>
              <a:sym typeface="Consolas"/>
            </a:endParaRPr>
          </a:p>
          <a:p>
            <a:pPr indent="0" lvl="0" marL="0" rtl="0">
              <a:lnSpc>
                <a:spcPct val="100000"/>
              </a:lnSpc>
              <a:spcBef>
                <a:spcPts val="0"/>
              </a:spcBef>
              <a:spcAft>
                <a:spcPts val="0"/>
              </a:spcAft>
              <a:buNone/>
            </a:pPr>
            <a:r>
              <a:rPr b="1" lang="en" sz="1300">
                <a:latin typeface="Consolas"/>
                <a:ea typeface="Consolas"/>
                <a:cs typeface="Consolas"/>
                <a:sym typeface="Consolas"/>
              </a:rPr>
              <a:t>class App extends React.Component{</a:t>
            </a:r>
            <a:endParaRPr b="1" sz="1300">
              <a:latin typeface="Consolas"/>
              <a:ea typeface="Consolas"/>
              <a:cs typeface="Consolas"/>
              <a:sym typeface="Consolas"/>
            </a:endParaRPr>
          </a:p>
          <a:p>
            <a:pPr indent="0" lvl="0" marL="0" rtl="0">
              <a:lnSpc>
                <a:spcPct val="100000"/>
              </a:lnSpc>
              <a:spcBef>
                <a:spcPts val="0"/>
              </a:spcBef>
              <a:spcAft>
                <a:spcPts val="0"/>
              </a:spcAft>
              <a:buNone/>
            </a:pPr>
            <a:r>
              <a:rPr b="1" lang="en" sz="1300">
                <a:latin typeface="Consolas"/>
                <a:ea typeface="Consolas"/>
                <a:cs typeface="Consolas"/>
                <a:sym typeface="Consolas"/>
              </a:rPr>
              <a:t>  constructor(props) {</a:t>
            </a:r>
            <a:endParaRPr b="1" sz="1300">
              <a:latin typeface="Consolas"/>
              <a:ea typeface="Consolas"/>
              <a:cs typeface="Consolas"/>
              <a:sym typeface="Consolas"/>
            </a:endParaRPr>
          </a:p>
          <a:p>
            <a:pPr indent="0" lvl="0" marL="0" rtl="0">
              <a:lnSpc>
                <a:spcPct val="100000"/>
              </a:lnSpc>
              <a:spcBef>
                <a:spcPts val="0"/>
              </a:spcBef>
              <a:spcAft>
                <a:spcPts val="0"/>
              </a:spcAft>
              <a:buNone/>
            </a:pPr>
            <a:r>
              <a:rPr b="1" lang="en" sz="1300">
                <a:latin typeface="Consolas"/>
                <a:ea typeface="Consolas"/>
                <a:cs typeface="Consolas"/>
                <a:sym typeface="Consolas"/>
              </a:rPr>
              <a:t>    super(props);</a:t>
            </a:r>
            <a:endParaRPr b="1" sz="1300">
              <a:latin typeface="Consolas"/>
              <a:ea typeface="Consolas"/>
              <a:cs typeface="Consolas"/>
              <a:sym typeface="Consolas"/>
            </a:endParaRPr>
          </a:p>
          <a:p>
            <a:pPr indent="0" lvl="0" marL="0" rtl="0">
              <a:lnSpc>
                <a:spcPct val="100000"/>
              </a:lnSpc>
              <a:spcBef>
                <a:spcPts val="0"/>
              </a:spcBef>
              <a:spcAft>
                <a:spcPts val="0"/>
              </a:spcAft>
              <a:buNone/>
            </a:pPr>
            <a:r>
              <a:rPr b="1" lang="en" sz="1300">
                <a:latin typeface="Consolas"/>
                <a:ea typeface="Consolas"/>
                <a:cs typeface="Consolas"/>
                <a:sym typeface="Consolas"/>
              </a:rPr>
              <a:t>    this.state = {</a:t>
            </a:r>
            <a:endParaRPr b="1" sz="1300">
              <a:latin typeface="Consolas"/>
              <a:ea typeface="Consolas"/>
              <a:cs typeface="Consolas"/>
              <a:sym typeface="Consolas"/>
            </a:endParaRPr>
          </a:p>
          <a:p>
            <a:pPr indent="0" lvl="0" marL="0" rtl="0">
              <a:lnSpc>
                <a:spcPct val="100000"/>
              </a:lnSpc>
              <a:spcBef>
                <a:spcPts val="0"/>
              </a:spcBef>
              <a:spcAft>
                <a:spcPts val="0"/>
              </a:spcAft>
              <a:buNone/>
            </a:pPr>
            <a:r>
              <a:rPr b="1" lang="en" sz="1300">
                <a:latin typeface="Consolas"/>
                <a:ea typeface="Consolas"/>
                <a:cs typeface="Consolas"/>
                <a:sym typeface="Consolas"/>
              </a:rPr>
              <a:t>      messages: [] // Initialize empty list of messages</a:t>
            </a:r>
            <a:endParaRPr b="1" sz="1300">
              <a:latin typeface="Consolas"/>
              <a:ea typeface="Consolas"/>
              <a:cs typeface="Consolas"/>
              <a:sym typeface="Consolas"/>
            </a:endParaRPr>
          </a:p>
          <a:p>
            <a:pPr indent="0" lvl="0" marL="0" rtl="0">
              <a:lnSpc>
                <a:spcPct val="100000"/>
              </a:lnSpc>
              <a:spcBef>
                <a:spcPts val="0"/>
              </a:spcBef>
              <a:spcAft>
                <a:spcPts val="0"/>
              </a:spcAft>
              <a:buNone/>
            </a:pPr>
            <a:r>
              <a:rPr b="1" lang="en" sz="1300">
                <a:latin typeface="Consolas"/>
                <a:ea typeface="Consolas"/>
                <a:cs typeface="Consolas"/>
                <a:sym typeface="Consolas"/>
              </a:rPr>
              <a:t>    };</a:t>
            </a:r>
            <a:endParaRPr b="1" sz="1300">
              <a:latin typeface="Consolas"/>
              <a:ea typeface="Consolas"/>
              <a:cs typeface="Consolas"/>
              <a:sym typeface="Consolas"/>
            </a:endParaRPr>
          </a:p>
          <a:p>
            <a:pPr indent="0" lvl="0" marL="0" rtl="0">
              <a:lnSpc>
                <a:spcPct val="100000"/>
              </a:lnSpc>
              <a:spcBef>
                <a:spcPts val="0"/>
              </a:spcBef>
              <a:spcAft>
                <a:spcPts val="0"/>
              </a:spcAft>
              <a:buNone/>
            </a:pPr>
            <a:r>
              <a:rPr b="1" lang="en" sz="1300">
                <a:latin typeface="Consolas"/>
                <a:ea typeface="Consolas"/>
                <a:cs typeface="Consolas"/>
                <a:sym typeface="Consolas"/>
              </a:rPr>
              <a:t>  }</a:t>
            </a:r>
            <a:endParaRPr b="1" sz="1300">
              <a:latin typeface="Consolas"/>
              <a:ea typeface="Consolas"/>
              <a:cs typeface="Consolas"/>
              <a:sym typeface="Consolas"/>
            </a:endParaRPr>
          </a:p>
          <a:p>
            <a:pPr indent="0" lvl="0" marL="0" rtl="0">
              <a:lnSpc>
                <a:spcPct val="100000"/>
              </a:lnSpc>
              <a:spcBef>
                <a:spcPts val="0"/>
              </a:spcBef>
              <a:spcAft>
                <a:spcPts val="0"/>
              </a:spcAft>
              <a:buNone/>
            </a:pPr>
            <a:r>
              <a:t/>
            </a:r>
            <a:endParaRPr b="1" sz="1300">
              <a:latin typeface="Consolas"/>
              <a:ea typeface="Consolas"/>
              <a:cs typeface="Consolas"/>
              <a:sym typeface="Consolas"/>
            </a:endParaRPr>
          </a:p>
          <a:p>
            <a:pPr indent="0" lvl="0" marL="0" rtl="0">
              <a:lnSpc>
                <a:spcPct val="100000"/>
              </a:lnSpc>
              <a:spcBef>
                <a:spcPts val="0"/>
              </a:spcBef>
              <a:spcAft>
                <a:spcPts val="0"/>
              </a:spcAft>
              <a:buNone/>
            </a:pPr>
            <a:r>
              <a:rPr b="1" lang="en" sz="1300">
                <a:latin typeface="Consolas"/>
                <a:ea typeface="Consolas"/>
                <a:cs typeface="Consolas"/>
                <a:sym typeface="Consolas"/>
              </a:rPr>
              <a:t>  componentWillMount() {</a:t>
            </a:r>
            <a:endParaRPr b="1" sz="1300">
              <a:latin typeface="Consolas"/>
              <a:ea typeface="Consolas"/>
              <a:cs typeface="Consolas"/>
              <a:sym typeface="Consolas"/>
            </a:endParaRPr>
          </a:p>
          <a:p>
            <a:pPr indent="0" lvl="0" marL="0" rtl="0">
              <a:lnSpc>
                <a:spcPct val="100000"/>
              </a:lnSpc>
              <a:spcBef>
                <a:spcPts val="0"/>
              </a:spcBef>
              <a:spcAft>
                <a:spcPts val="0"/>
              </a:spcAft>
              <a:buNone/>
            </a:pPr>
            <a:r>
              <a:rPr b="1" lang="en" sz="1300">
                <a:latin typeface="Consolas"/>
                <a:ea typeface="Consolas"/>
                <a:cs typeface="Consolas"/>
                <a:sym typeface="Consolas"/>
              </a:rPr>
              <a:t>    // Turns on Firebase</a:t>
            </a:r>
            <a:endParaRPr b="1" sz="1300">
              <a:latin typeface="Consolas"/>
              <a:ea typeface="Consolas"/>
              <a:cs typeface="Consolas"/>
              <a:sym typeface="Consolas"/>
            </a:endParaRPr>
          </a:p>
          <a:p>
            <a:pPr indent="0" lvl="0" marL="0" rtl="0">
              <a:lnSpc>
                <a:spcPct val="100000"/>
              </a:lnSpc>
              <a:spcBef>
                <a:spcPts val="0"/>
              </a:spcBef>
              <a:spcAft>
                <a:spcPts val="0"/>
              </a:spcAft>
              <a:buNone/>
            </a:pPr>
            <a:r>
              <a:rPr b="1" lang="en" sz="1300">
                <a:latin typeface="Consolas"/>
                <a:ea typeface="Consolas"/>
                <a:cs typeface="Consolas"/>
                <a:sym typeface="Consolas"/>
              </a:rPr>
              <a:t>  }</a:t>
            </a:r>
            <a:endParaRPr b="1" sz="1300">
              <a:latin typeface="Consolas"/>
              <a:ea typeface="Consolas"/>
              <a:cs typeface="Consolas"/>
              <a:sym typeface="Consolas"/>
            </a:endParaRPr>
          </a:p>
          <a:p>
            <a:pPr indent="0" lvl="0" marL="0" rtl="0">
              <a:lnSpc>
                <a:spcPct val="100000"/>
              </a:lnSpc>
              <a:spcBef>
                <a:spcPts val="0"/>
              </a:spcBef>
              <a:spcAft>
                <a:spcPts val="0"/>
              </a:spcAft>
              <a:buNone/>
            </a:pPr>
            <a:r>
              <a:t/>
            </a:r>
            <a:endParaRPr b="1" sz="1300">
              <a:latin typeface="Consolas"/>
              <a:ea typeface="Consolas"/>
              <a:cs typeface="Consolas"/>
              <a:sym typeface="Consolas"/>
            </a:endParaRPr>
          </a:p>
          <a:p>
            <a:pPr indent="0" lvl="0" marL="0" rtl="0">
              <a:lnSpc>
                <a:spcPct val="100000"/>
              </a:lnSpc>
              <a:spcBef>
                <a:spcPts val="0"/>
              </a:spcBef>
              <a:spcAft>
                <a:spcPts val="0"/>
              </a:spcAft>
              <a:buNone/>
            </a:pPr>
            <a:r>
              <a:rPr b="1" lang="en" sz="1300">
                <a:latin typeface="Consolas"/>
                <a:ea typeface="Consolas"/>
                <a:cs typeface="Consolas"/>
                <a:sym typeface="Consolas"/>
              </a:rPr>
              <a:t>  componentWillUnmount() {</a:t>
            </a:r>
            <a:endParaRPr b="1" sz="1300">
              <a:latin typeface="Consolas"/>
              <a:ea typeface="Consolas"/>
              <a:cs typeface="Consolas"/>
              <a:sym typeface="Consolas"/>
            </a:endParaRPr>
          </a:p>
          <a:p>
            <a:pPr indent="0" lvl="0" marL="0" rtl="0">
              <a:lnSpc>
                <a:spcPct val="100000"/>
              </a:lnSpc>
              <a:spcBef>
                <a:spcPts val="0"/>
              </a:spcBef>
              <a:spcAft>
                <a:spcPts val="0"/>
              </a:spcAft>
              <a:buNone/>
            </a:pPr>
            <a:r>
              <a:rPr b="1" lang="en" sz="1300">
                <a:latin typeface="Consolas"/>
                <a:ea typeface="Consolas"/>
                <a:cs typeface="Consolas"/>
                <a:sym typeface="Consolas"/>
              </a:rPr>
              <a:t>    // Turns off Firebase</a:t>
            </a:r>
            <a:endParaRPr b="1" sz="1300">
              <a:latin typeface="Consolas"/>
              <a:ea typeface="Consolas"/>
              <a:cs typeface="Consolas"/>
              <a:sym typeface="Consolas"/>
            </a:endParaRPr>
          </a:p>
          <a:p>
            <a:pPr indent="0" lvl="0" marL="0" rtl="0">
              <a:lnSpc>
                <a:spcPct val="100000"/>
              </a:lnSpc>
              <a:spcBef>
                <a:spcPts val="0"/>
              </a:spcBef>
              <a:spcAft>
                <a:spcPts val="0"/>
              </a:spcAft>
              <a:buNone/>
            </a:pPr>
            <a:r>
              <a:rPr b="1" lang="en" sz="1300">
                <a:latin typeface="Consolas"/>
                <a:ea typeface="Consolas"/>
                <a:cs typeface="Consolas"/>
                <a:sym typeface="Consolas"/>
              </a:rPr>
              <a:t>  }</a:t>
            </a:r>
            <a:endParaRPr b="1" sz="1300">
              <a:latin typeface="Consolas"/>
              <a:ea typeface="Consolas"/>
              <a:cs typeface="Consolas"/>
              <a:sym typeface="Consolas"/>
            </a:endParaRPr>
          </a:p>
          <a:p>
            <a:pPr indent="0" lvl="0" marL="0" rtl="0">
              <a:lnSpc>
                <a:spcPct val="100000"/>
              </a:lnSpc>
              <a:spcBef>
                <a:spcPts val="0"/>
              </a:spcBef>
              <a:spcAft>
                <a:spcPts val="0"/>
              </a:spcAft>
              <a:buNone/>
            </a:pPr>
            <a:r>
              <a:t/>
            </a:r>
            <a:endParaRPr b="1" sz="1300">
              <a:latin typeface="Consolas"/>
              <a:ea typeface="Consolas"/>
              <a:cs typeface="Consolas"/>
              <a:sym typeface="Consolas"/>
            </a:endParaRPr>
          </a:p>
          <a:p>
            <a:pPr indent="0" lvl="0" marL="0" rtl="0">
              <a:lnSpc>
                <a:spcPct val="100000"/>
              </a:lnSpc>
              <a:spcBef>
                <a:spcPts val="0"/>
              </a:spcBef>
              <a:spcAft>
                <a:spcPts val="0"/>
              </a:spcAft>
              <a:buNone/>
            </a:pPr>
            <a:r>
              <a:rPr b="1" lang="en" sz="1300">
                <a:latin typeface="Consolas"/>
                <a:ea typeface="Consolas"/>
                <a:cs typeface="Consolas"/>
                <a:sym typeface="Consolas"/>
              </a:rPr>
              <a:t>  render() {</a:t>
            </a:r>
            <a:endParaRPr b="1" sz="1300">
              <a:latin typeface="Consolas"/>
              <a:ea typeface="Consolas"/>
              <a:cs typeface="Consolas"/>
              <a:sym typeface="Consolas"/>
            </a:endParaRPr>
          </a:p>
          <a:p>
            <a:pPr indent="0" lvl="0" marL="0" rtl="0">
              <a:lnSpc>
                <a:spcPct val="100000"/>
              </a:lnSpc>
              <a:spcBef>
                <a:spcPts val="0"/>
              </a:spcBef>
              <a:spcAft>
                <a:spcPts val="0"/>
              </a:spcAft>
              <a:buNone/>
            </a:pPr>
            <a:r>
              <a:rPr b="1" lang="en" sz="1300">
                <a:latin typeface="Consolas"/>
                <a:ea typeface="Consolas"/>
                <a:cs typeface="Consolas"/>
                <a:sym typeface="Consolas"/>
              </a:rPr>
              <a:t>    // shows your HTML/JSX content on the screen</a:t>
            </a:r>
            <a:endParaRPr b="1" sz="1300">
              <a:latin typeface="Consolas"/>
              <a:ea typeface="Consolas"/>
              <a:cs typeface="Consolas"/>
              <a:sym typeface="Consolas"/>
            </a:endParaRPr>
          </a:p>
          <a:p>
            <a:pPr indent="0" lvl="0" marL="0" rtl="0">
              <a:lnSpc>
                <a:spcPct val="100000"/>
              </a:lnSpc>
              <a:spcBef>
                <a:spcPts val="0"/>
              </a:spcBef>
              <a:spcAft>
                <a:spcPts val="0"/>
              </a:spcAft>
              <a:buNone/>
            </a:pPr>
            <a:r>
              <a:rPr b="1" lang="en" sz="1300">
                <a:latin typeface="Consolas"/>
                <a:ea typeface="Consolas"/>
                <a:cs typeface="Consolas"/>
                <a:sym typeface="Consolas"/>
              </a:rPr>
              <a:t>  }</a:t>
            </a:r>
            <a:endParaRPr b="1" sz="1300">
              <a:latin typeface="Consolas"/>
              <a:ea typeface="Consolas"/>
              <a:cs typeface="Consolas"/>
              <a:sym typeface="Consolas"/>
            </a:endParaRPr>
          </a:p>
          <a:p>
            <a:pPr indent="0" lvl="0" marL="0" rtl="0">
              <a:lnSpc>
                <a:spcPct val="100000"/>
              </a:lnSpc>
              <a:spcBef>
                <a:spcPts val="0"/>
              </a:spcBef>
              <a:spcAft>
                <a:spcPts val="0"/>
              </a:spcAft>
              <a:buNone/>
            </a:pPr>
            <a:r>
              <a:rPr b="1" lang="en" sz="1300">
                <a:latin typeface="Consolas"/>
                <a:ea typeface="Consolas"/>
                <a:cs typeface="Consolas"/>
                <a:sym typeface="Consolas"/>
              </a:rPr>
              <a:t>}</a:t>
            </a:r>
            <a:endParaRPr b="1" sz="1300">
              <a:latin typeface="Consolas"/>
              <a:ea typeface="Consolas"/>
              <a:cs typeface="Consolas"/>
              <a:sym typeface="Consolas"/>
            </a:endParaRPr>
          </a:p>
          <a:p>
            <a:pPr indent="0" lvl="0" marL="0" rtl="0">
              <a:lnSpc>
                <a:spcPct val="100000"/>
              </a:lnSpc>
              <a:spcBef>
                <a:spcPts val="0"/>
              </a:spcBef>
              <a:spcAft>
                <a:spcPts val="0"/>
              </a:spcAft>
              <a:buNone/>
            </a:pPr>
            <a:r>
              <a:t/>
            </a:r>
            <a:endParaRPr b="1" sz="1300">
              <a:latin typeface="Consolas"/>
              <a:ea typeface="Consolas"/>
              <a:cs typeface="Consolas"/>
              <a:sym typeface="Consolas"/>
            </a:endParaRPr>
          </a:p>
          <a:p>
            <a:pPr indent="0" lvl="0" marL="0" rtl="0">
              <a:lnSpc>
                <a:spcPct val="100000"/>
              </a:lnSpc>
              <a:spcBef>
                <a:spcPts val="0"/>
              </a:spcBef>
              <a:spcAft>
                <a:spcPts val="0"/>
              </a:spcAft>
              <a:buNone/>
            </a:pPr>
            <a:r>
              <a:rPr b="1" lang="en" sz="1300">
                <a:latin typeface="Consolas"/>
                <a:ea typeface="Consolas"/>
                <a:cs typeface="Consolas"/>
                <a:sym typeface="Consolas"/>
              </a:rPr>
              <a:t>export default App;</a:t>
            </a:r>
            <a:endParaRPr b="1" sz="1300">
              <a:latin typeface="Consolas"/>
              <a:ea typeface="Consolas"/>
              <a:cs typeface="Consolas"/>
              <a:sym typeface="Consolas"/>
            </a:endParaRPr>
          </a:p>
        </p:txBody>
      </p:sp>
      <p:sp>
        <p:nvSpPr>
          <p:cNvPr id="561" name="Shape 561"/>
          <p:cNvSpPr/>
          <p:nvPr/>
        </p:nvSpPr>
        <p:spPr>
          <a:xfrm>
            <a:off x="4008125" y="883050"/>
            <a:ext cx="4994700" cy="21378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2" name="Shape 562"/>
          <p:cNvSpPr txBox="1"/>
          <p:nvPr/>
        </p:nvSpPr>
        <p:spPr>
          <a:xfrm>
            <a:off x="737725" y="186325"/>
            <a:ext cx="2377200" cy="100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4800">
                <a:latin typeface="Open Sans"/>
                <a:ea typeface="Open Sans"/>
                <a:cs typeface="Open Sans"/>
                <a:sym typeface="Open Sans"/>
              </a:rPr>
              <a:t>App.jsx</a:t>
            </a:r>
            <a:endParaRPr sz="4800">
              <a:latin typeface="Open Sans"/>
              <a:ea typeface="Open Sans"/>
              <a:cs typeface="Open Sans"/>
              <a:sym typeface="Open Sans"/>
            </a:endParaRPr>
          </a:p>
        </p:txBody>
      </p:sp>
      <p:sp>
        <p:nvSpPr>
          <p:cNvPr id="563" name="Shape 563"/>
          <p:cNvSpPr/>
          <p:nvPr/>
        </p:nvSpPr>
        <p:spPr>
          <a:xfrm>
            <a:off x="4078150" y="3812275"/>
            <a:ext cx="4294200" cy="6492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4" name="Shape 564"/>
          <p:cNvSpPr txBox="1"/>
          <p:nvPr/>
        </p:nvSpPr>
        <p:spPr>
          <a:xfrm>
            <a:off x="722563" y="1336975"/>
            <a:ext cx="24075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8761D"/>
                </a:solidFill>
                <a:latin typeface="Open Sans"/>
                <a:ea typeface="Open Sans"/>
                <a:cs typeface="Open Sans"/>
                <a:sym typeface="Open Sans"/>
              </a:rPr>
              <a:t>Mounting (Creating)</a:t>
            </a:r>
            <a:endParaRPr sz="1800">
              <a:solidFill>
                <a:srgbClr val="38761D"/>
              </a:solidFill>
              <a:latin typeface="Open Sans"/>
              <a:ea typeface="Open Sans"/>
              <a:cs typeface="Open Sans"/>
              <a:sym typeface="Open Sans"/>
            </a:endParaRPr>
          </a:p>
        </p:txBody>
      </p:sp>
      <p:sp>
        <p:nvSpPr>
          <p:cNvPr id="565" name="Shape 565"/>
          <p:cNvSpPr/>
          <p:nvPr/>
        </p:nvSpPr>
        <p:spPr>
          <a:xfrm>
            <a:off x="543075" y="2651525"/>
            <a:ext cx="2772300" cy="3741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pen Sans"/>
                <a:ea typeface="Open Sans"/>
                <a:cs typeface="Open Sans"/>
                <a:sym typeface="Open Sans"/>
              </a:rPr>
              <a:t>componentWillMount</a:t>
            </a:r>
            <a:endParaRPr>
              <a:solidFill>
                <a:srgbClr val="FFFFFF"/>
              </a:solidFill>
              <a:latin typeface="Open Sans"/>
              <a:ea typeface="Open Sans"/>
              <a:cs typeface="Open Sans"/>
              <a:sym typeface="Open Sans"/>
            </a:endParaRPr>
          </a:p>
        </p:txBody>
      </p:sp>
      <p:sp>
        <p:nvSpPr>
          <p:cNvPr id="566" name="Shape 566"/>
          <p:cNvSpPr/>
          <p:nvPr/>
        </p:nvSpPr>
        <p:spPr>
          <a:xfrm>
            <a:off x="537250" y="3341225"/>
            <a:ext cx="2772300" cy="3741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render</a:t>
            </a:r>
            <a:endParaRPr sz="1800">
              <a:solidFill>
                <a:srgbClr val="FFFFFF"/>
              </a:solidFill>
              <a:latin typeface="Open Sans"/>
              <a:ea typeface="Open Sans"/>
              <a:cs typeface="Open Sans"/>
              <a:sym typeface="Open Sans"/>
            </a:endParaRPr>
          </a:p>
        </p:txBody>
      </p:sp>
      <p:sp>
        <p:nvSpPr>
          <p:cNvPr id="567" name="Shape 567"/>
          <p:cNvSpPr/>
          <p:nvPr/>
        </p:nvSpPr>
        <p:spPr>
          <a:xfrm>
            <a:off x="537250" y="3967275"/>
            <a:ext cx="2772300" cy="3741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Open Sans"/>
                <a:ea typeface="Open Sans"/>
                <a:cs typeface="Open Sans"/>
                <a:sym typeface="Open Sans"/>
              </a:rPr>
              <a:t>componentDidMount</a:t>
            </a:r>
            <a:endParaRPr>
              <a:solidFill>
                <a:srgbClr val="FFFFFF"/>
              </a:solidFill>
              <a:latin typeface="Open Sans"/>
              <a:ea typeface="Open Sans"/>
              <a:cs typeface="Open Sans"/>
              <a:sym typeface="Open Sans"/>
            </a:endParaRPr>
          </a:p>
        </p:txBody>
      </p:sp>
      <p:cxnSp>
        <p:nvCxnSpPr>
          <p:cNvPr id="568" name="Shape 568"/>
          <p:cNvCxnSpPr>
            <a:stCxn id="565" idx="2"/>
            <a:endCxn id="566" idx="0"/>
          </p:cNvCxnSpPr>
          <p:nvPr/>
        </p:nvCxnSpPr>
        <p:spPr>
          <a:xfrm flipH="1">
            <a:off x="1923525" y="3025625"/>
            <a:ext cx="5700" cy="315600"/>
          </a:xfrm>
          <a:prstGeom prst="straightConnector1">
            <a:avLst/>
          </a:prstGeom>
          <a:noFill/>
          <a:ln cap="flat" cmpd="sng" w="9525">
            <a:solidFill>
              <a:schemeClr val="dk2"/>
            </a:solidFill>
            <a:prstDash val="solid"/>
            <a:round/>
            <a:headEnd len="med" w="med" type="none"/>
            <a:tailEnd len="med" w="med" type="triangle"/>
          </a:ln>
        </p:spPr>
      </p:cxnSp>
      <p:cxnSp>
        <p:nvCxnSpPr>
          <p:cNvPr id="569" name="Shape 569"/>
          <p:cNvCxnSpPr>
            <a:stCxn id="566" idx="2"/>
            <a:endCxn id="567" idx="0"/>
          </p:cNvCxnSpPr>
          <p:nvPr/>
        </p:nvCxnSpPr>
        <p:spPr>
          <a:xfrm>
            <a:off x="1923400" y="3715325"/>
            <a:ext cx="0" cy="252000"/>
          </a:xfrm>
          <a:prstGeom prst="straightConnector1">
            <a:avLst/>
          </a:prstGeom>
          <a:noFill/>
          <a:ln cap="flat" cmpd="sng" w="9525">
            <a:solidFill>
              <a:schemeClr val="dk2"/>
            </a:solidFill>
            <a:prstDash val="solid"/>
            <a:round/>
            <a:headEnd len="med" w="med" type="none"/>
            <a:tailEnd len="med" w="med" type="triangle"/>
          </a:ln>
        </p:spPr>
      </p:cxnSp>
      <p:sp>
        <p:nvSpPr>
          <p:cNvPr id="570" name="Shape 570"/>
          <p:cNvSpPr/>
          <p:nvPr/>
        </p:nvSpPr>
        <p:spPr>
          <a:xfrm>
            <a:off x="540175" y="1984510"/>
            <a:ext cx="2772300" cy="3741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constructor</a:t>
            </a:r>
            <a:endParaRPr sz="1800">
              <a:solidFill>
                <a:srgbClr val="FFFFFF"/>
              </a:solidFill>
              <a:latin typeface="Open Sans"/>
              <a:ea typeface="Open Sans"/>
              <a:cs typeface="Open Sans"/>
              <a:sym typeface="Open Sans"/>
            </a:endParaRPr>
          </a:p>
        </p:txBody>
      </p:sp>
      <p:cxnSp>
        <p:nvCxnSpPr>
          <p:cNvPr id="571" name="Shape 571"/>
          <p:cNvCxnSpPr>
            <a:stCxn id="570" idx="2"/>
            <a:endCxn id="565" idx="0"/>
          </p:cNvCxnSpPr>
          <p:nvPr/>
        </p:nvCxnSpPr>
        <p:spPr>
          <a:xfrm>
            <a:off x="1926325" y="2358610"/>
            <a:ext cx="3000" cy="292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Shape 576"/>
          <p:cNvSpPr txBox="1"/>
          <p:nvPr>
            <p:ph idx="1" type="body"/>
          </p:nvPr>
        </p:nvSpPr>
        <p:spPr>
          <a:xfrm>
            <a:off x="3866825" y="0"/>
            <a:ext cx="5277300" cy="5143500"/>
          </a:xfrm>
          <a:prstGeom prst="rect">
            <a:avLst/>
          </a:prstGeom>
          <a:solidFill>
            <a:srgbClr val="F3F3F3"/>
          </a:solidFill>
        </p:spPr>
        <p:txBody>
          <a:bodyPr anchorCtr="0" anchor="ctr" bIns="91425" lIns="91425" spcFirstLastPara="1" rIns="91425" wrap="square" tIns="91425">
            <a:noAutofit/>
          </a:bodyPr>
          <a:lstStyle/>
          <a:p>
            <a:pPr indent="0" lvl="0" marL="0" rtl="0">
              <a:lnSpc>
                <a:spcPct val="100000"/>
              </a:lnSpc>
              <a:spcBef>
                <a:spcPts val="0"/>
              </a:spcBef>
              <a:spcAft>
                <a:spcPts val="0"/>
              </a:spcAft>
              <a:buNone/>
            </a:pPr>
            <a:r>
              <a:rPr b="1" lang="en" sz="1300">
                <a:latin typeface="Consolas"/>
                <a:ea typeface="Consolas"/>
                <a:cs typeface="Consolas"/>
                <a:sym typeface="Consolas"/>
              </a:rPr>
              <a:t>// Import React and other stuff</a:t>
            </a:r>
            <a:endParaRPr b="1" sz="1300">
              <a:latin typeface="Consolas"/>
              <a:ea typeface="Consolas"/>
              <a:cs typeface="Consolas"/>
              <a:sym typeface="Consolas"/>
            </a:endParaRPr>
          </a:p>
          <a:p>
            <a:pPr indent="0" lvl="0" marL="0" rtl="0">
              <a:lnSpc>
                <a:spcPct val="100000"/>
              </a:lnSpc>
              <a:spcBef>
                <a:spcPts val="0"/>
              </a:spcBef>
              <a:spcAft>
                <a:spcPts val="0"/>
              </a:spcAft>
              <a:buNone/>
            </a:pPr>
            <a:r>
              <a:rPr b="1" lang="en" sz="1300">
                <a:latin typeface="Consolas"/>
                <a:ea typeface="Consolas"/>
                <a:cs typeface="Consolas"/>
                <a:sym typeface="Consolas"/>
              </a:rPr>
              <a:t>import React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class App extends React.Component{</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constructor(props)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super(props);</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This.state =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messages: [] // Initialize empty list of messages</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componentWillMount()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 Turns on Firebase</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componentWillUnmount()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 Turns off Firebase</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render()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 shows your content on the screen</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a:t>
            </a:r>
            <a:endParaRPr b="1" sz="1300">
              <a:latin typeface="Consolas"/>
              <a:ea typeface="Consolas"/>
              <a:cs typeface="Consolas"/>
              <a:sym typeface="Consolas"/>
            </a:endParaRPr>
          </a:p>
          <a:p>
            <a:pPr indent="0" lvl="0" marL="0" rtl="0">
              <a:lnSpc>
                <a:spcPct val="100000"/>
              </a:lnSpc>
              <a:spcBef>
                <a:spcPts val="0"/>
              </a:spcBef>
              <a:spcAft>
                <a:spcPts val="0"/>
              </a:spcAft>
              <a:buNone/>
            </a:pPr>
            <a:r>
              <a:t/>
            </a:r>
            <a:endParaRPr b="1" sz="1300">
              <a:latin typeface="Consolas"/>
              <a:ea typeface="Consolas"/>
              <a:cs typeface="Consolas"/>
              <a:sym typeface="Consolas"/>
            </a:endParaRPr>
          </a:p>
          <a:p>
            <a:pPr indent="0" lvl="0" marL="0" rtl="0">
              <a:lnSpc>
                <a:spcPct val="100000"/>
              </a:lnSpc>
              <a:spcBef>
                <a:spcPts val="0"/>
              </a:spcBef>
              <a:spcAft>
                <a:spcPts val="0"/>
              </a:spcAft>
              <a:buNone/>
            </a:pPr>
            <a:r>
              <a:rPr b="1" lang="en" sz="1300">
                <a:latin typeface="Consolas"/>
                <a:ea typeface="Consolas"/>
                <a:cs typeface="Consolas"/>
                <a:sym typeface="Consolas"/>
              </a:rPr>
              <a:t>export default App;</a:t>
            </a:r>
            <a:endParaRPr b="1" sz="1300">
              <a:latin typeface="Consolas"/>
              <a:ea typeface="Consolas"/>
              <a:cs typeface="Consolas"/>
              <a:sym typeface="Consolas"/>
            </a:endParaRPr>
          </a:p>
        </p:txBody>
      </p:sp>
      <p:sp>
        <p:nvSpPr>
          <p:cNvPr id="577" name="Shape 577"/>
          <p:cNvSpPr/>
          <p:nvPr/>
        </p:nvSpPr>
        <p:spPr>
          <a:xfrm>
            <a:off x="4068875" y="3812275"/>
            <a:ext cx="3484200" cy="6492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8" name="Shape 578"/>
          <p:cNvSpPr txBox="1"/>
          <p:nvPr/>
        </p:nvSpPr>
        <p:spPr>
          <a:xfrm>
            <a:off x="737725" y="186325"/>
            <a:ext cx="2377200" cy="100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4800">
                <a:latin typeface="Open Sans"/>
                <a:ea typeface="Open Sans"/>
                <a:cs typeface="Open Sans"/>
                <a:sym typeface="Open Sans"/>
              </a:rPr>
              <a:t>App.jsx</a:t>
            </a:r>
            <a:endParaRPr sz="4800">
              <a:latin typeface="Open Sans"/>
              <a:ea typeface="Open Sans"/>
              <a:cs typeface="Open Sans"/>
              <a:sym typeface="Open Sans"/>
            </a:endParaRPr>
          </a:p>
        </p:txBody>
      </p:sp>
      <p:grpSp>
        <p:nvGrpSpPr>
          <p:cNvPr id="579" name="Shape 579"/>
          <p:cNvGrpSpPr/>
          <p:nvPr/>
        </p:nvGrpSpPr>
        <p:grpSpPr>
          <a:xfrm>
            <a:off x="459625" y="1354950"/>
            <a:ext cx="2860550" cy="3432375"/>
            <a:chOff x="3087350" y="1250450"/>
            <a:chExt cx="2860550" cy="3432375"/>
          </a:xfrm>
        </p:grpSpPr>
        <p:sp>
          <p:nvSpPr>
            <p:cNvPr id="580" name="Shape 580"/>
            <p:cNvSpPr txBox="1"/>
            <p:nvPr/>
          </p:nvSpPr>
          <p:spPr>
            <a:xfrm>
              <a:off x="3177125" y="1250450"/>
              <a:ext cx="2684100" cy="49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E69138"/>
                  </a:solidFill>
                  <a:latin typeface="Open Sans"/>
                  <a:ea typeface="Open Sans"/>
                  <a:cs typeface="Open Sans"/>
                  <a:sym typeface="Open Sans"/>
                </a:rPr>
                <a:t>Updating</a:t>
              </a:r>
              <a:endParaRPr sz="1800">
                <a:solidFill>
                  <a:srgbClr val="E69138"/>
                </a:solidFill>
              </a:endParaRPr>
            </a:p>
          </p:txBody>
        </p:sp>
        <p:sp>
          <p:nvSpPr>
            <p:cNvPr id="581" name="Shape 581"/>
            <p:cNvSpPr/>
            <p:nvPr/>
          </p:nvSpPr>
          <p:spPr>
            <a:xfrm>
              <a:off x="3087350" y="3657875"/>
              <a:ext cx="2858100" cy="4395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render</a:t>
              </a:r>
              <a:endParaRPr sz="1800">
                <a:solidFill>
                  <a:srgbClr val="FFFFFF"/>
                </a:solidFill>
                <a:latin typeface="Open Sans"/>
                <a:ea typeface="Open Sans"/>
                <a:cs typeface="Open Sans"/>
                <a:sym typeface="Open Sans"/>
              </a:endParaRPr>
            </a:p>
          </p:txBody>
        </p:sp>
        <p:sp>
          <p:nvSpPr>
            <p:cNvPr id="582" name="Shape 582"/>
            <p:cNvSpPr/>
            <p:nvPr/>
          </p:nvSpPr>
          <p:spPr>
            <a:xfrm>
              <a:off x="3088900" y="4367825"/>
              <a:ext cx="2858100" cy="3150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Open Sans"/>
                  <a:ea typeface="Open Sans"/>
                  <a:cs typeface="Open Sans"/>
                  <a:sym typeface="Open Sans"/>
                </a:rPr>
                <a:t>componentDidUpdate</a:t>
              </a:r>
              <a:endParaRPr>
                <a:solidFill>
                  <a:srgbClr val="FFFFFF"/>
                </a:solidFill>
                <a:latin typeface="Open Sans"/>
                <a:ea typeface="Open Sans"/>
                <a:cs typeface="Open Sans"/>
                <a:sym typeface="Open Sans"/>
              </a:endParaRPr>
            </a:p>
          </p:txBody>
        </p:sp>
        <p:sp>
          <p:nvSpPr>
            <p:cNvPr id="583" name="Shape 583"/>
            <p:cNvSpPr/>
            <p:nvPr/>
          </p:nvSpPr>
          <p:spPr>
            <a:xfrm>
              <a:off x="3088900" y="3072425"/>
              <a:ext cx="2858100" cy="3150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Open Sans"/>
                  <a:ea typeface="Open Sans"/>
                  <a:cs typeface="Open Sans"/>
                  <a:sym typeface="Open Sans"/>
                </a:rPr>
                <a:t>componentWillUpdate</a:t>
              </a:r>
              <a:endParaRPr>
                <a:solidFill>
                  <a:srgbClr val="FFFFFF"/>
                </a:solidFill>
                <a:latin typeface="Open Sans"/>
                <a:ea typeface="Open Sans"/>
                <a:cs typeface="Open Sans"/>
                <a:sym typeface="Open Sans"/>
              </a:endParaRPr>
            </a:p>
          </p:txBody>
        </p:sp>
        <p:sp>
          <p:nvSpPr>
            <p:cNvPr id="584" name="Shape 584"/>
            <p:cNvSpPr/>
            <p:nvPr/>
          </p:nvSpPr>
          <p:spPr>
            <a:xfrm>
              <a:off x="3089000" y="2500925"/>
              <a:ext cx="2858100" cy="3150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Open Sans"/>
                  <a:ea typeface="Open Sans"/>
                  <a:cs typeface="Open Sans"/>
                  <a:sym typeface="Open Sans"/>
                </a:rPr>
                <a:t>shouldComponentUpdate</a:t>
              </a:r>
              <a:endParaRPr>
                <a:solidFill>
                  <a:srgbClr val="FFFFFF"/>
                </a:solidFill>
                <a:latin typeface="Open Sans"/>
                <a:ea typeface="Open Sans"/>
                <a:cs typeface="Open Sans"/>
                <a:sym typeface="Open Sans"/>
              </a:endParaRPr>
            </a:p>
          </p:txBody>
        </p:sp>
        <p:sp>
          <p:nvSpPr>
            <p:cNvPr id="585" name="Shape 585"/>
            <p:cNvSpPr/>
            <p:nvPr/>
          </p:nvSpPr>
          <p:spPr>
            <a:xfrm>
              <a:off x="3089800" y="1929425"/>
              <a:ext cx="2858100" cy="3741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Open Sans"/>
                  <a:ea typeface="Open Sans"/>
                  <a:cs typeface="Open Sans"/>
                  <a:sym typeface="Open Sans"/>
                </a:rPr>
                <a:t>componentWillReceiveProps</a:t>
              </a:r>
              <a:endParaRPr>
                <a:solidFill>
                  <a:srgbClr val="FFFFFF"/>
                </a:solidFill>
                <a:latin typeface="Open Sans"/>
                <a:ea typeface="Open Sans"/>
                <a:cs typeface="Open Sans"/>
                <a:sym typeface="Open Sans"/>
              </a:endParaRPr>
            </a:p>
          </p:txBody>
        </p:sp>
        <p:cxnSp>
          <p:nvCxnSpPr>
            <p:cNvPr id="586" name="Shape 586"/>
            <p:cNvCxnSpPr>
              <a:stCxn id="585" idx="2"/>
              <a:endCxn id="584" idx="0"/>
            </p:cNvCxnSpPr>
            <p:nvPr/>
          </p:nvCxnSpPr>
          <p:spPr>
            <a:xfrm flipH="1">
              <a:off x="4517950" y="2303525"/>
              <a:ext cx="900" cy="197400"/>
            </a:xfrm>
            <a:prstGeom prst="straightConnector1">
              <a:avLst/>
            </a:prstGeom>
            <a:noFill/>
            <a:ln cap="flat" cmpd="sng" w="9525">
              <a:solidFill>
                <a:schemeClr val="dk2"/>
              </a:solidFill>
              <a:prstDash val="solid"/>
              <a:round/>
              <a:headEnd len="med" w="med" type="none"/>
              <a:tailEnd len="med" w="med" type="triangle"/>
            </a:ln>
          </p:spPr>
        </p:cxnSp>
        <p:cxnSp>
          <p:nvCxnSpPr>
            <p:cNvPr id="587" name="Shape 587"/>
            <p:cNvCxnSpPr>
              <a:stCxn id="583" idx="2"/>
              <a:endCxn id="581" idx="0"/>
            </p:cNvCxnSpPr>
            <p:nvPr/>
          </p:nvCxnSpPr>
          <p:spPr>
            <a:xfrm flipH="1">
              <a:off x="4516450" y="3387425"/>
              <a:ext cx="1500" cy="270600"/>
            </a:xfrm>
            <a:prstGeom prst="straightConnector1">
              <a:avLst/>
            </a:prstGeom>
            <a:noFill/>
            <a:ln cap="flat" cmpd="sng" w="9525">
              <a:solidFill>
                <a:schemeClr val="dk2"/>
              </a:solidFill>
              <a:prstDash val="solid"/>
              <a:round/>
              <a:headEnd len="med" w="med" type="none"/>
              <a:tailEnd len="med" w="med" type="triangle"/>
            </a:ln>
          </p:spPr>
        </p:cxnSp>
        <p:cxnSp>
          <p:nvCxnSpPr>
            <p:cNvPr id="588" name="Shape 588"/>
            <p:cNvCxnSpPr>
              <a:stCxn id="581" idx="2"/>
              <a:endCxn id="582" idx="0"/>
            </p:cNvCxnSpPr>
            <p:nvPr/>
          </p:nvCxnSpPr>
          <p:spPr>
            <a:xfrm>
              <a:off x="4516400" y="4097375"/>
              <a:ext cx="1500" cy="270600"/>
            </a:xfrm>
            <a:prstGeom prst="straightConnector1">
              <a:avLst/>
            </a:prstGeom>
            <a:noFill/>
            <a:ln cap="flat" cmpd="sng" w="9525">
              <a:solidFill>
                <a:schemeClr val="dk2"/>
              </a:solidFill>
              <a:prstDash val="solid"/>
              <a:round/>
              <a:headEnd len="med" w="med" type="none"/>
              <a:tailEnd len="med" w="med" type="triangle"/>
            </a:ln>
          </p:spPr>
        </p:cxnSp>
      </p:grpSp>
      <p:sp>
        <p:nvSpPr>
          <p:cNvPr id="589" name="Shape 589"/>
          <p:cNvSpPr txBox="1"/>
          <p:nvPr/>
        </p:nvSpPr>
        <p:spPr>
          <a:xfrm>
            <a:off x="2295779" y="2872603"/>
            <a:ext cx="669900" cy="439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Open Sans"/>
                <a:ea typeface="Open Sans"/>
                <a:cs typeface="Open Sans"/>
                <a:sym typeface="Open Sans"/>
              </a:rPr>
              <a:t>false</a:t>
            </a:r>
            <a:endParaRPr sz="1200">
              <a:latin typeface="Open Sans"/>
              <a:ea typeface="Open Sans"/>
              <a:cs typeface="Open Sans"/>
              <a:sym typeface="Open Sans"/>
            </a:endParaRPr>
          </a:p>
        </p:txBody>
      </p:sp>
      <p:cxnSp>
        <p:nvCxnSpPr>
          <p:cNvPr id="590" name="Shape 590"/>
          <p:cNvCxnSpPr/>
          <p:nvPr/>
        </p:nvCxnSpPr>
        <p:spPr>
          <a:xfrm>
            <a:off x="1137150" y="2917553"/>
            <a:ext cx="0" cy="263700"/>
          </a:xfrm>
          <a:prstGeom prst="straightConnector1">
            <a:avLst/>
          </a:prstGeom>
          <a:noFill/>
          <a:ln cap="flat" cmpd="sng" w="9525">
            <a:solidFill>
              <a:schemeClr val="dk2"/>
            </a:solidFill>
            <a:prstDash val="solid"/>
            <a:round/>
            <a:headEnd len="med" w="med" type="none"/>
            <a:tailEnd len="med" w="med" type="triangle"/>
          </a:ln>
        </p:spPr>
      </p:cxnSp>
      <p:cxnSp>
        <p:nvCxnSpPr>
          <p:cNvPr id="591" name="Shape 591"/>
          <p:cNvCxnSpPr/>
          <p:nvPr/>
        </p:nvCxnSpPr>
        <p:spPr>
          <a:xfrm>
            <a:off x="2280150" y="2917553"/>
            <a:ext cx="0" cy="175800"/>
          </a:xfrm>
          <a:prstGeom prst="straightConnector1">
            <a:avLst/>
          </a:prstGeom>
          <a:noFill/>
          <a:ln cap="flat" cmpd="sng" w="9525">
            <a:solidFill>
              <a:schemeClr val="dk2"/>
            </a:solidFill>
            <a:prstDash val="solid"/>
            <a:round/>
            <a:headEnd len="med" w="med" type="none"/>
            <a:tailEnd len="med" w="med" type="none"/>
          </a:ln>
        </p:spPr>
      </p:cxnSp>
      <p:sp>
        <p:nvSpPr>
          <p:cNvPr id="592" name="Shape 592"/>
          <p:cNvSpPr txBox="1"/>
          <p:nvPr/>
        </p:nvSpPr>
        <p:spPr>
          <a:xfrm>
            <a:off x="1152779" y="2872603"/>
            <a:ext cx="669900" cy="439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Open Sans"/>
                <a:ea typeface="Open Sans"/>
                <a:cs typeface="Open Sans"/>
                <a:sym typeface="Open Sans"/>
              </a:rPr>
              <a:t>true</a:t>
            </a:r>
            <a:endParaRPr sz="1200">
              <a:latin typeface="Open Sans"/>
              <a:ea typeface="Open Sans"/>
              <a:cs typeface="Open Sans"/>
              <a:sym typeface="Open Sans"/>
            </a:endParaRPr>
          </a:p>
        </p:txBody>
      </p:sp>
      <p:sp>
        <p:nvSpPr>
          <p:cNvPr id="593" name="Shape 593"/>
          <p:cNvSpPr/>
          <p:nvPr/>
        </p:nvSpPr>
        <p:spPr>
          <a:xfrm>
            <a:off x="2208275" y="3033103"/>
            <a:ext cx="148200" cy="1302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Shape 598"/>
          <p:cNvSpPr txBox="1"/>
          <p:nvPr>
            <p:ph idx="1" type="body"/>
          </p:nvPr>
        </p:nvSpPr>
        <p:spPr>
          <a:xfrm>
            <a:off x="3866825" y="0"/>
            <a:ext cx="5277300" cy="5143500"/>
          </a:xfrm>
          <a:prstGeom prst="rect">
            <a:avLst/>
          </a:prstGeom>
          <a:solidFill>
            <a:srgbClr val="F3F3F3"/>
          </a:solidFill>
        </p:spPr>
        <p:txBody>
          <a:bodyPr anchorCtr="0" anchor="ctr" bIns="91425" lIns="91425" spcFirstLastPara="1" rIns="91425" wrap="square" tIns="91425">
            <a:noAutofit/>
          </a:bodyPr>
          <a:lstStyle/>
          <a:p>
            <a:pPr indent="0" lvl="0" marL="0" rtl="0">
              <a:lnSpc>
                <a:spcPct val="100000"/>
              </a:lnSpc>
              <a:spcBef>
                <a:spcPts val="0"/>
              </a:spcBef>
              <a:spcAft>
                <a:spcPts val="0"/>
              </a:spcAft>
              <a:buNone/>
            </a:pPr>
            <a:r>
              <a:rPr b="1" lang="en" sz="1300">
                <a:latin typeface="Consolas"/>
                <a:ea typeface="Consolas"/>
                <a:cs typeface="Consolas"/>
                <a:sym typeface="Consolas"/>
              </a:rPr>
              <a:t>// Import React and other stuff</a:t>
            </a:r>
            <a:endParaRPr b="1" sz="1300">
              <a:latin typeface="Consolas"/>
              <a:ea typeface="Consolas"/>
              <a:cs typeface="Consolas"/>
              <a:sym typeface="Consolas"/>
            </a:endParaRPr>
          </a:p>
          <a:p>
            <a:pPr indent="0" lvl="0" marL="0" rtl="0">
              <a:lnSpc>
                <a:spcPct val="100000"/>
              </a:lnSpc>
              <a:spcBef>
                <a:spcPts val="0"/>
              </a:spcBef>
              <a:spcAft>
                <a:spcPts val="0"/>
              </a:spcAft>
              <a:buNone/>
            </a:pPr>
            <a:r>
              <a:rPr b="1" lang="en" sz="1300">
                <a:latin typeface="Consolas"/>
                <a:ea typeface="Consolas"/>
                <a:cs typeface="Consolas"/>
                <a:sym typeface="Consolas"/>
              </a:rPr>
              <a:t>import React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class App extends React.Component{</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constructor(props)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super(props);</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This.state =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messages: [] // Initialize empty list of messages</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componentWillMount()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 Turns on Firebase</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componentWillUnmount()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 Turns off Firebase</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render()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 shows your content on the screen</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  }</a:t>
            </a:r>
            <a:endParaRPr b="1" sz="13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300">
                <a:latin typeface="Consolas"/>
                <a:ea typeface="Consolas"/>
                <a:cs typeface="Consolas"/>
                <a:sym typeface="Consolas"/>
              </a:rPr>
              <a:t>}</a:t>
            </a:r>
            <a:endParaRPr b="1" sz="1300">
              <a:latin typeface="Consolas"/>
              <a:ea typeface="Consolas"/>
              <a:cs typeface="Consolas"/>
              <a:sym typeface="Consolas"/>
            </a:endParaRPr>
          </a:p>
          <a:p>
            <a:pPr indent="0" lvl="0" marL="0" rtl="0">
              <a:lnSpc>
                <a:spcPct val="100000"/>
              </a:lnSpc>
              <a:spcBef>
                <a:spcPts val="0"/>
              </a:spcBef>
              <a:spcAft>
                <a:spcPts val="0"/>
              </a:spcAft>
              <a:buNone/>
            </a:pPr>
            <a:r>
              <a:t/>
            </a:r>
            <a:endParaRPr b="1" sz="1300">
              <a:latin typeface="Consolas"/>
              <a:ea typeface="Consolas"/>
              <a:cs typeface="Consolas"/>
              <a:sym typeface="Consolas"/>
            </a:endParaRPr>
          </a:p>
          <a:p>
            <a:pPr indent="0" lvl="0" marL="0" rtl="0">
              <a:lnSpc>
                <a:spcPct val="100000"/>
              </a:lnSpc>
              <a:spcBef>
                <a:spcPts val="0"/>
              </a:spcBef>
              <a:spcAft>
                <a:spcPts val="0"/>
              </a:spcAft>
              <a:buNone/>
            </a:pPr>
            <a:r>
              <a:rPr b="1" lang="en" sz="1300">
                <a:latin typeface="Consolas"/>
                <a:ea typeface="Consolas"/>
                <a:cs typeface="Consolas"/>
                <a:sym typeface="Consolas"/>
              </a:rPr>
              <a:t>export default App;</a:t>
            </a:r>
            <a:endParaRPr b="1" sz="1300">
              <a:latin typeface="Consolas"/>
              <a:ea typeface="Consolas"/>
              <a:cs typeface="Consolas"/>
              <a:sym typeface="Consolas"/>
            </a:endParaRPr>
          </a:p>
        </p:txBody>
      </p:sp>
      <p:sp>
        <p:nvSpPr>
          <p:cNvPr id="599" name="Shape 599"/>
          <p:cNvSpPr/>
          <p:nvPr/>
        </p:nvSpPr>
        <p:spPr>
          <a:xfrm>
            <a:off x="4068900" y="3081800"/>
            <a:ext cx="2325600" cy="707100"/>
          </a:xfrm>
          <a:prstGeom prst="rect">
            <a:avLst/>
          </a:prstGeom>
          <a:noFill/>
          <a:ln cap="flat" cmpd="sng" w="28575">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0" name="Shape 600"/>
          <p:cNvSpPr txBox="1"/>
          <p:nvPr/>
        </p:nvSpPr>
        <p:spPr>
          <a:xfrm>
            <a:off x="737725" y="186325"/>
            <a:ext cx="2377200" cy="1004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4800">
                <a:latin typeface="Open Sans"/>
                <a:ea typeface="Open Sans"/>
                <a:cs typeface="Open Sans"/>
                <a:sym typeface="Open Sans"/>
              </a:rPr>
              <a:t>App.jsx</a:t>
            </a:r>
            <a:endParaRPr sz="4800">
              <a:latin typeface="Open Sans"/>
              <a:ea typeface="Open Sans"/>
              <a:cs typeface="Open Sans"/>
              <a:sym typeface="Open Sans"/>
            </a:endParaRPr>
          </a:p>
        </p:txBody>
      </p:sp>
      <p:grpSp>
        <p:nvGrpSpPr>
          <p:cNvPr id="601" name="Shape 601"/>
          <p:cNvGrpSpPr/>
          <p:nvPr/>
        </p:nvGrpSpPr>
        <p:grpSpPr>
          <a:xfrm>
            <a:off x="463825" y="2205975"/>
            <a:ext cx="2925000" cy="1053075"/>
            <a:chOff x="6082325" y="1250450"/>
            <a:chExt cx="2925000" cy="1053075"/>
          </a:xfrm>
        </p:grpSpPr>
        <p:sp>
          <p:nvSpPr>
            <p:cNvPr id="602" name="Shape 602"/>
            <p:cNvSpPr txBox="1"/>
            <p:nvPr/>
          </p:nvSpPr>
          <p:spPr>
            <a:xfrm>
              <a:off x="6082325" y="1250450"/>
              <a:ext cx="2925000" cy="49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990000"/>
                  </a:solidFill>
                  <a:latin typeface="Open Sans"/>
                  <a:ea typeface="Open Sans"/>
                  <a:cs typeface="Open Sans"/>
                  <a:sym typeface="Open Sans"/>
                </a:rPr>
                <a:t>Unmounting (Destroying)</a:t>
              </a:r>
              <a:endParaRPr sz="1800">
                <a:solidFill>
                  <a:srgbClr val="990000"/>
                </a:solidFill>
                <a:latin typeface="Open Sans"/>
                <a:ea typeface="Open Sans"/>
                <a:cs typeface="Open Sans"/>
                <a:sym typeface="Open Sans"/>
              </a:endParaRPr>
            </a:p>
          </p:txBody>
        </p:sp>
        <p:sp>
          <p:nvSpPr>
            <p:cNvPr id="603" name="Shape 603"/>
            <p:cNvSpPr/>
            <p:nvPr/>
          </p:nvSpPr>
          <p:spPr>
            <a:xfrm>
              <a:off x="6216750" y="1929425"/>
              <a:ext cx="2772300" cy="374100"/>
            </a:xfrm>
            <a:prstGeom prst="rect">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pen Sans"/>
                  <a:ea typeface="Open Sans"/>
                  <a:cs typeface="Open Sans"/>
                  <a:sym typeface="Open Sans"/>
                </a:rPr>
                <a:t>componentWillUnmount</a:t>
              </a:r>
              <a:endParaRPr>
                <a:solidFill>
                  <a:srgbClr val="FFFFFF"/>
                </a:solidFill>
                <a:latin typeface="Open Sans"/>
                <a:ea typeface="Open Sans"/>
                <a:cs typeface="Open Sans"/>
                <a:sym typeface="Open Sans"/>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Shape 608"/>
          <p:cNvSpPr txBox="1"/>
          <p:nvPr>
            <p:ph type="ctrTitle"/>
          </p:nvPr>
        </p:nvSpPr>
        <p:spPr>
          <a:xfrm>
            <a:off x="311708" y="1545450"/>
            <a:ext cx="8520600" cy="2052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Let’s Jump Right In</a:t>
            </a:r>
            <a:endParaRPr>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Shape 6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Let’s run our app!</a:t>
            </a:r>
            <a:endParaRPr>
              <a:latin typeface="Open Sans"/>
              <a:ea typeface="Open Sans"/>
              <a:cs typeface="Open Sans"/>
              <a:sym typeface="Open Sans"/>
            </a:endParaRPr>
          </a:p>
        </p:txBody>
      </p:sp>
      <p:sp>
        <p:nvSpPr>
          <p:cNvPr id="614" name="Shape 614"/>
          <p:cNvSpPr txBox="1"/>
          <p:nvPr>
            <p:ph idx="1" type="body"/>
          </p:nvPr>
        </p:nvSpPr>
        <p:spPr>
          <a:xfrm>
            <a:off x="311700" y="1152475"/>
            <a:ext cx="3117300" cy="3613200"/>
          </a:xfrm>
          <a:prstGeom prst="rect">
            <a:avLst/>
          </a:prstGeom>
        </p:spPr>
        <p:txBody>
          <a:bodyPr anchorCtr="0" anchor="ctr" bIns="91425" lIns="91425" spcFirstLastPara="1" rIns="91425" wrap="square" tIns="91425">
            <a:noAutofit/>
          </a:bodyPr>
          <a:lstStyle/>
          <a:p>
            <a:pPr indent="-342900" lvl="0" marL="457200" rtl="0">
              <a:spcBef>
                <a:spcPts val="0"/>
              </a:spcBef>
              <a:spcAft>
                <a:spcPts val="0"/>
              </a:spcAft>
              <a:buSzPts val="1800"/>
              <a:buFont typeface="Open Sans"/>
              <a:buAutoNum type="arabicPeriod"/>
            </a:pPr>
            <a:r>
              <a:rPr lang="en">
                <a:latin typeface="Open Sans"/>
                <a:ea typeface="Open Sans"/>
                <a:cs typeface="Open Sans"/>
                <a:sym typeface="Open Sans"/>
              </a:rPr>
              <a:t>Once </a:t>
            </a:r>
            <a:r>
              <a:rPr lang="en">
                <a:latin typeface="Courier New"/>
                <a:ea typeface="Courier New"/>
                <a:cs typeface="Courier New"/>
                <a:sym typeface="Courier New"/>
              </a:rPr>
              <a:t>npm install</a:t>
            </a:r>
            <a:r>
              <a:rPr lang="en"/>
              <a:t> </a:t>
            </a:r>
            <a:r>
              <a:rPr lang="en">
                <a:latin typeface="Open Sans"/>
                <a:ea typeface="Open Sans"/>
                <a:cs typeface="Open Sans"/>
                <a:sym typeface="Open Sans"/>
              </a:rPr>
              <a:t>has installed all your packages, we can run </a:t>
            </a:r>
            <a:r>
              <a:rPr lang="en">
                <a:latin typeface="Courier New"/>
                <a:ea typeface="Courier New"/>
                <a:cs typeface="Courier New"/>
                <a:sym typeface="Courier New"/>
              </a:rPr>
              <a:t>npm run start</a:t>
            </a:r>
            <a:r>
              <a:rPr lang="en">
                <a:latin typeface="Open Sans"/>
                <a:ea typeface="Open Sans"/>
                <a:cs typeface="Open Sans"/>
                <a:sym typeface="Open Sans"/>
              </a:rPr>
              <a:t> from the command line. This will deploy our project.</a:t>
            </a:r>
            <a:br>
              <a:rPr lang="en">
                <a:latin typeface="Open Sans"/>
                <a:ea typeface="Open Sans"/>
                <a:cs typeface="Open Sans"/>
                <a:sym typeface="Open Sans"/>
              </a:rPr>
            </a:br>
            <a:endParaRPr>
              <a:latin typeface="Open Sans"/>
              <a:ea typeface="Open Sans"/>
              <a:cs typeface="Open Sans"/>
              <a:sym typeface="Open Sans"/>
            </a:endParaRPr>
          </a:p>
          <a:p>
            <a:pPr indent="-342900" lvl="0" marL="457200" rtl="0">
              <a:spcBef>
                <a:spcPts val="0"/>
              </a:spcBef>
              <a:spcAft>
                <a:spcPts val="0"/>
              </a:spcAft>
              <a:buSzPts val="1800"/>
              <a:buFont typeface="Open Sans"/>
              <a:buAutoNum type="arabicPeriod"/>
            </a:pPr>
            <a:r>
              <a:rPr lang="en">
                <a:latin typeface="Open Sans"/>
                <a:ea typeface="Open Sans"/>
                <a:cs typeface="Open Sans"/>
                <a:sym typeface="Open Sans"/>
              </a:rPr>
              <a:t>Go to localhost:8081 in your browser to see your app!</a:t>
            </a:r>
            <a:endParaRPr>
              <a:latin typeface="Open Sans"/>
              <a:ea typeface="Open Sans"/>
              <a:cs typeface="Open Sans"/>
              <a:sym typeface="Open Sans"/>
            </a:endParaRPr>
          </a:p>
        </p:txBody>
      </p:sp>
      <p:pic>
        <p:nvPicPr>
          <p:cNvPr id="615" name="Shape 615"/>
          <p:cNvPicPr preferRelativeResize="0"/>
          <p:nvPr/>
        </p:nvPicPr>
        <p:blipFill rotWithShape="1">
          <a:blip r:embed="rId3">
            <a:alphaModFix/>
          </a:blip>
          <a:srcRect b="0" l="0" r="5455" t="0"/>
          <a:stretch/>
        </p:blipFill>
        <p:spPr>
          <a:xfrm>
            <a:off x="3632875" y="955675"/>
            <a:ext cx="5403300" cy="3810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Shape 6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Let’s run our app!</a:t>
            </a:r>
            <a:endParaRPr>
              <a:latin typeface="Open Sans"/>
              <a:ea typeface="Open Sans"/>
              <a:cs typeface="Open Sans"/>
              <a:sym typeface="Open Sans"/>
            </a:endParaRPr>
          </a:p>
        </p:txBody>
      </p:sp>
      <p:pic>
        <p:nvPicPr>
          <p:cNvPr id="621" name="Shape 621"/>
          <p:cNvPicPr preferRelativeResize="0"/>
          <p:nvPr/>
        </p:nvPicPr>
        <p:blipFill>
          <a:blip r:embed="rId3">
            <a:alphaModFix/>
          </a:blip>
          <a:stretch>
            <a:fillRect/>
          </a:stretch>
        </p:blipFill>
        <p:spPr>
          <a:xfrm>
            <a:off x="1663076" y="1173276"/>
            <a:ext cx="5817849" cy="3399100"/>
          </a:xfrm>
          <a:prstGeom prst="rect">
            <a:avLst/>
          </a:prstGeom>
          <a:noFill/>
          <a:ln cap="flat" cmpd="sng" w="9525">
            <a:solidFill>
              <a:srgbClr val="EFEFEF"/>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Shape 6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latin typeface="Open Sans"/>
                <a:ea typeface="Open Sans"/>
                <a:cs typeface="Open Sans"/>
                <a:sym typeface="Open Sans"/>
              </a:rPr>
              <a:t>Showing the Messages</a:t>
            </a:r>
            <a:endParaRPr>
              <a:latin typeface="Open Sans"/>
              <a:ea typeface="Open Sans"/>
              <a:cs typeface="Open Sans"/>
              <a:sym typeface="Open Sans"/>
            </a:endParaRPr>
          </a:p>
          <a:p>
            <a:pPr indent="0" lvl="0" marL="0" rtl="0">
              <a:spcBef>
                <a:spcPts val="0"/>
              </a:spcBef>
              <a:spcAft>
                <a:spcPts val="0"/>
              </a:spcAft>
              <a:buNone/>
            </a:pPr>
            <a:r>
              <a:t/>
            </a:r>
            <a:endParaRPr>
              <a:latin typeface="Open Sans"/>
              <a:ea typeface="Open Sans"/>
              <a:cs typeface="Open Sans"/>
              <a:sym typeface="Open Sans"/>
            </a:endParaRPr>
          </a:p>
        </p:txBody>
      </p:sp>
      <p:pic>
        <p:nvPicPr>
          <p:cNvPr id="627" name="Shape 627"/>
          <p:cNvPicPr preferRelativeResize="0"/>
          <p:nvPr/>
        </p:nvPicPr>
        <p:blipFill>
          <a:blip r:embed="rId3">
            <a:alphaModFix/>
          </a:blip>
          <a:stretch>
            <a:fillRect/>
          </a:stretch>
        </p:blipFill>
        <p:spPr>
          <a:xfrm>
            <a:off x="1914650" y="1172625"/>
            <a:ext cx="5314700" cy="2798250"/>
          </a:xfrm>
          <a:prstGeom prst="rect">
            <a:avLst/>
          </a:prstGeom>
          <a:noFill/>
          <a:ln cap="flat" cmpd="sng" w="9525">
            <a:solidFill>
              <a:srgbClr val="EFEFE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ctrTitle"/>
          </p:nvPr>
        </p:nvSpPr>
        <p:spPr>
          <a:xfrm>
            <a:off x="311700" y="1831200"/>
            <a:ext cx="8520600" cy="14811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6000">
                <a:latin typeface="Open Sans"/>
                <a:ea typeface="Open Sans"/>
                <a:cs typeface="Open Sans"/>
                <a:sym typeface="Open Sans"/>
              </a:rPr>
              <a:t>Why is React Useful?</a:t>
            </a:r>
            <a:endParaRPr sz="6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Shape 6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Showing the Messages</a:t>
            </a:r>
            <a:endParaRPr>
              <a:latin typeface="Open Sans"/>
              <a:ea typeface="Open Sans"/>
              <a:cs typeface="Open Sans"/>
              <a:sym typeface="Open Sans"/>
            </a:endParaRPr>
          </a:p>
        </p:txBody>
      </p:sp>
      <p:sp>
        <p:nvSpPr>
          <p:cNvPr id="633" name="Shape 6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We are going to use a mock database source and later Firebase to host the messages for our chat application.</a:t>
            </a:r>
            <a:endParaRPr>
              <a:latin typeface="Open Sans"/>
              <a:ea typeface="Open Sans"/>
              <a:cs typeface="Open Sans"/>
              <a:sym typeface="Open Sans"/>
            </a:endParaRPr>
          </a:p>
          <a:p>
            <a:pPr indent="0" lvl="0" marL="0" rtl="0">
              <a:spcBef>
                <a:spcPts val="1600"/>
              </a:spcBef>
              <a:spcAft>
                <a:spcPts val="1600"/>
              </a:spcAft>
              <a:buNone/>
            </a:pPr>
            <a:r>
              <a:rPr lang="en">
                <a:latin typeface="Open Sans"/>
                <a:ea typeface="Open Sans"/>
                <a:cs typeface="Open Sans"/>
                <a:sym typeface="Open Sans"/>
              </a:rPr>
              <a:t>First, let’s display the pre-recorded messages from our database.</a:t>
            </a:r>
            <a:endParaRPr>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Shape 6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Where Are the Messages Coming From?</a:t>
            </a:r>
            <a:endParaRPr/>
          </a:p>
        </p:txBody>
      </p:sp>
      <p:sp>
        <p:nvSpPr>
          <p:cNvPr id="639" name="Shape 639"/>
          <p:cNvSpPr txBox="1"/>
          <p:nvPr>
            <p:ph idx="1" type="body"/>
          </p:nvPr>
        </p:nvSpPr>
        <p:spPr>
          <a:xfrm>
            <a:off x="311700" y="1152475"/>
            <a:ext cx="36288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 messages are mocked in </a:t>
            </a:r>
            <a:r>
              <a:rPr lang="en">
                <a:latin typeface="Courier New"/>
                <a:ea typeface="Courier New"/>
                <a:cs typeface="Courier New"/>
                <a:sym typeface="Courier New"/>
              </a:rPr>
              <a:t>firebase-wrapper.js </a:t>
            </a:r>
            <a:endParaRPr>
              <a:latin typeface="Open Sans"/>
              <a:ea typeface="Open Sans"/>
              <a:cs typeface="Open Sans"/>
              <a:sym typeface="Open Sans"/>
            </a:endParaRPr>
          </a:p>
          <a:p>
            <a:pPr indent="0" lvl="0" marL="0" rtl="0">
              <a:spcBef>
                <a:spcPts val="1600"/>
              </a:spcBef>
              <a:spcAft>
                <a:spcPts val="1600"/>
              </a:spcAft>
              <a:buNone/>
            </a:pPr>
            <a:r>
              <a:rPr lang="en">
                <a:latin typeface="Open Sans"/>
                <a:ea typeface="Open Sans"/>
                <a:cs typeface="Open Sans"/>
                <a:sym typeface="Open Sans"/>
              </a:rPr>
              <a:t>Before the App mounts on the DOM, we turn on Firebase and it will pre-populate these messages for us</a:t>
            </a:r>
            <a:endParaRPr>
              <a:latin typeface="Open Sans"/>
              <a:ea typeface="Open Sans"/>
              <a:cs typeface="Open Sans"/>
              <a:sym typeface="Open Sans"/>
            </a:endParaRPr>
          </a:p>
        </p:txBody>
      </p:sp>
      <p:pic>
        <p:nvPicPr>
          <p:cNvPr id="640" name="Shape 640"/>
          <p:cNvPicPr preferRelativeResize="0"/>
          <p:nvPr/>
        </p:nvPicPr>
        <p:blipFill>
          <a:blip r:embed="rId3">
            <a:alphaModFix/>
          </a:blip>
          <a:stretch>
            <a:fillRect/>
          </a:stretch>
        </p:blipFill>
        <p:spPr>
          <a:xfrm>
            <a:off x="4112875" y="1425950"/>
            <a:ext cx="5031116" cy="3416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Shape 645"/>
          <p:cNvSpPr txBox="1"/>
          <p:nvPr/>
        </p:nvSpPr>
        <p:spPr>
          <a:xfrm>
            <a:off x="300775" y="1228350"/>
            <a:ext cx="3757800" cy="3330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b="1" lang="en">
                <a:solidFill>
                  <a:srgbClr val="595959"/>
                </a:solidFill>
                <a:latin typeface="Open Sans"/>
                <a:ea typeface="Open Sans"/>
                <a:cs typeface="Open Sans"/>
                <a:sym typeface="Open Sans"/>
              </a:rPr>
              <a:t>render()</a:t>
            </a:r>
            <a:endParaRPr>
              <a:solidFill>
                <a:srgbClr val="595959"/>
              </a:solidFill>
              <a:latin typeface="Open Sans"/>
              <a:ea typeface="Open Sans"/>
              <a:cs typeface="Open Sans"/>
              <a:sym typeface="Open Sans"/>
            </a:endParaRPr>
          </a:p>
          <a:p>
            <a:pPr indent="-317500" lvl="0" marL="457200" rtl="0">
              <a:spcBef>
                <a:spcPts val="0"/>
              </a:spcBef>
              <a:spcAft>
                <a:spcPts val="0"/>
              </a:spcAft>
              <a:buClr>
                <a:srgbClr val="595959"/>
              </a:buClr>
              <a:buSzPts val="1400"/>
              <a:buFont typeface="Open Sans"/>
              <a:buChar char="●"/>
            </a:pPr>
            <a:r>
              <a:rPr lang="en">
                <a:solidFill>
                  <a:srgbClr val="595959"/>
                </a:solidFill>
                <a:latin typeface="Open Sans"/>
                <a:ea typeface="Open Sans"/>
                <a:cs typeface="Open Sans"/>
                <a:sym typeface="Open Sans"/>
              </a:rPr>
              <a:t>responsible for displaying the component</a:t>
            </a:r>
            <a:endParaRPr>
              <a:solidFill>
                <a:srgbClr val="595959"/>
              </a:solidFill>
              <a:latin typeface="Open Sans"/>
              <a:ea typeface="Open Sans"/>
              <a:cs typeface="Open Sans"/>
              <a:sym typeface="Open Sans"/>
            </a:endParaRPr>
          </a:p>
          <a:p>
            <a:pPr indent="0" lvl="0" marL="0" rtl="0">
              <a:spcBef>
                <a:spcPts val="0"/>
              </a:spcBef>
              <a:spcAft>
                <a:spcPts val="0"/>
              </a:spcAft>
              <a:buClr>
                <a:srgbClr val="000000"/>
              </a:buClr>
              <a:buSzPts val="1100"/>
              <a:buFont typeface="Arial"/>
              <a:buNone/>
            </a:pPr>
            <a:r>
              <a:t/>
            </a:r>
            <a:endParaRPr>
              <a:solidFill>
                <a:srgbClr val="595959"/>
              </a:solidFill>
              <a:latin typeface="Open Sans"/>
              <a:ea typeface="Open Sans"/>
              <a:cs typeface="Open Sans"/>
              <a:sym typeface="Open Sans"/>
            </a:endParaRPr>
          </a:p>
          <a:p>
            <a:pPr indent="0" lvl="0" marL="0" rtl="0">
              <a:spcBef>
                <a:spcPts val="0"/>
              </a:spcBef>
              <a:spcAft>
                <a:spcPts val="0"/>
              </a:spcAft>
              <a:buClr>
                <a:srgbClr val="000000"/>
              </a:buClr>
              <a:buSzPts val="1100"/>
              <a:buFont typeface="Arial"/>
              <a:buNone/>
            </a:pPr>
            <a:r>
              <a:rPr lang="en">
                <a:solidFill>
                  <a:srgbClr val="595959"/>
                </a:solidFill>
                <a:latin typeface="Open Sans"/>
                <a:ea typeface="Open Sans"/>
                <a:cs typeface="Open Sans"/>
                <a:sym typeface="Open Sans"/>
              </a:rPr>
              <a:t>Returns an </a:t>
            </a:r>
            <a:r>
              <a:rPr b="1" lang="en">
                <a:solidFill>
                  <a:srgbClr val="595959"/>
                </a:solidFill>
                <a:latin typeface="Open Sans"/>
                <a:ea typeface="Open Sans"/>
                <a:cs typeface="Open Sans"/>
                <a:sym typeface="Open Sans"/>
              </a:rPr>
              <a:t>html block</a:t>
            </a:r>
            <a:endParaRPr b="1">
              <a:solidFill>
                <a:srgbClr val="595959"/>
              </a:solidFill>
              <a:latin typeface="Open Sans"/>
              <a:ea typeface="Open Sans"/>
              <a:cs typeface="Open Sans"/>
              <a:sym typeface="Open Sans"/>
            </a:endParaRPr>
          </a:p>
          <a:p>
            <a:pPr indent="0" lvl="0" marL="0" rtl="0">
              <a:spcBef>
                <a:spcPts val="0"/>
              </a:spcBef>
              <a:spcAft>
                <a:spcPts val="0"/>
              </a:spcAft>
              <a:buClr>
                <a:srgbClr val="000000"/>
              </a:buClr>
              <a:buSzPts val="1100"/>
              <a:buFont typeface="Arial"/>
              <a:buNone/>
            </a:pPr>
            <a:r>
              <a:t/>
            </a:r>
            <a:endParaRPr>
              <a:solidFill>
                <a:srgbClr val="595959"/>
              </a:solidFill>
              <a:latin typeface="Open Sans"/>
              <a:ea typeface="Open Sans"/>
              <a:cs typeface="Open Sans"/>
              <a:sym typeface="Open Sans"/>
            </a:endParaRPr>
          </a:p>
          <a:p>
            <a:pPr indent="0" lvl="0" marL="0" rtl="0">
              <a:spcBef>
                <a:spcPts val="0"/>
              </a:spcBef>
              <a:spcAft>
                <a:spcPts val="0"/>
              </a:spcAft>
              <a:buClr>
                <a:srgbClr val="000000"/>
              </a:buClr>
              <a:buSzPts val="1100"/>
              <a:buFont typeface="Arial"/>
              <a:buNone/>
            </a:pPr>
            <a:r>
              <a:rPr lang="en">
                <a:solidFill>
                  <a:srgbClr val="595959"/>
                </a:solidFill>
                <a:latin typeface="Open Sans"/>
                <a:ea typeface="Open Sans"/>
                <a:cs typeface="Open Sans"/>
                <a:sym typeface="Open Sans"/>
              </a:rPr>
              <a:t>HTML Structure:</a:t>
            </a:r>
            <a:endParaRPr>
              <a:solidFill>
                <a:srgbClr val="595959"/>
              </a:solidFill>
              <a:latin typeface="Open Sans"/>
              <a:ea typeface="Open Sans"/>
              <a:cs typeface="Open Sans"/>
              <a:sym typeface="Open Sans"/>
            </a:endParaRPr>
          </a:p>
          <a:p>
            <a:pPr indent="-317500" lvl="0" marL="457200" rtl="0">
              <a:spcBef>
                <a:spcPts val="0"/>
              </a:spcBef>
              <a:spcAft>
                <a:spcPts val="0"/>
              </a:spcAft>
              <a:buClr>
                <a:srgbClr val="595959"/>
              </a:buClr>
              <a:buSzPts val="1400"/>
              <a:buFont typeface="Open Sans"/>
              <a:buChar char="●"/>
            </a:pPr>
            <a:r>
              <a:rPr lang="en">
                <a:solidFill>
                  <a:srgbClr val="595959"/>
                </a:solidFill>
                <a:latin typeface="Open Sans"/>
                <a:ea typeface="Open Sans"/>
                <a:cs typeface="Open Sans"/>
                <a:sym typeface="Open Sans"/>
              </a:rPr>
              <a:t>&lt;component&gt;content&lt;/component&gt;</a:t>
            </a:r>
            <a:endParaRPr>
              <a:solidFill>
                <a:srgbClr val="595959"/>
              </a:solidFill>
              <a:latin typeface="Open Sans"/>
              <a:ea typeface="Open Sans"/>
              <a:cs typeface="Open Sans"/>
              <a:sym typeface="Open Sans"/>
            </a:endParaRPr>
          </a:p>
          <a:p>
            <a:pPr indent="0" lvl="0" marL="0" rtl="0">
              <a:spcBef>
                <a:spcPts val="0"/>
              </a:spcBef>
              <a:spcAft>
                <a:spcPts val="0"/>
              </a:spcAft>
              <a:buClr>
                <a:srgbClr val="000000"/>
              </a:buClr>
              <a:buSzPts val="1100"/>
              <a:buFont typeface="Arial"/>
              <a:buNone/>
            </a:pPr>
            <a:r>
              <a:t/>
            </a:r>
            <a:endParaRPr>
              <a:solidFill>
                <a:srgbClr val="595959"/>
              </a:solidFill>
              <a:latin typeface="Open Sans"/>
              <a:ea typeface="Open Sans"/>
              <a:cs typeface="Open Sans"/>
              <a:sym typeface="Open Sans"/>
            </a:endParaRPr>
          </a:p>
          <a:p>
            <a:pPr indent="-317500" lvl="0" marL="457200" rtl="0">
              <a:spcBef>
                <a:spcPts val="0"/>
              </a:spcBef>
              <a:spcAft>
                <a:spcPts val="0"/>
              </a:spcAft>
              <a:buClr>
                <a:srgbClr val="595959"/>
              </a:buClr>
              <a:buSzPts val="1400"/>
              <a:buFont typeface="Open Sans"/>
              <a:buChar char="●"/>
            </a:pPr>
            <a:r>
              <a:rPr lang="en">
                <a:solidFill>
                  <a:srgbClr val="595959"/>
                </a:solidFill>
                <a:latin typeface="Open Sans"/>
                <a:ea typeface="Open Sans"/>
                <a:cs typeface="Open Sans"/>
                <a:sym typeface="Open Sans"/>
              </a:rPr>
              <a:t>&lt;component param-1 param-2/&gt;</a:t>
            </a:r>
            <a:endParaRPr>
              <a:solidFill>
                <a:srgbClr val="595959"/>
              </a:solidFill>
              <a:latin typeface="Open Sans"/>
              <a:ea typeface="Open Sans"/>
              <a:cs typeface="Open Sans"/>
              <a:sym typeface="Open Sans"/>
            </a:endParaRPr>
          </a:p>
          <a:p>
            <a:pPr indent="0" lvl="0" marL="0" rtl="0">
              <a:spcBef>
                <a:spcPts val="0"/>
              </a:spcBef>
              <a:spcAft>
                <a:spcPts val="0"/>
              </a:spcAft>
              <a:buClr>
                <a:srgbClr val="000000"/>
              </a:buClr>
              <a:buSzPts val="1100"/>
              <a:buFont typeface="Arial"/>
              <a:buNone/>
            </a:pPr>
            <a:r>
              <a:t/>
            </a:r>
            <a:endParaRPr>
              <a:solidFill>
                <a:srgbClr val="595959"/>
              </a:solidFill>
              <a:latin typeface="Open Sans"/>
              <a:ea typeface="Open Sans"/>
              <a:cs typeface="Open Sans"/>
              <a:sym typeface="Open Sans"/>
            </a:endParaRPr>
          </a:p>
          <a:p>
            <a:pPr indent="0" lvl="0" marL="0" rtl="0">
              <a:spcBef>
                <a:spcPts val="0"/>
              </a:spcBef>
              <a:spcAft>
                <a:spcPts val="0"/>
              </a:spcAft>
              <a:buClr>
                <a:srgbClr val="000000"/>
              </a:buClr>
              <a:buSzPts val="1100"/>
              <a:buFont typeface="Arial"/>
              <a:buNone/>
            </a:pPr>
            <a:r>
              <a:rPr lang="en">
                <a:solidFill>
                  <a:srgbClr val="595959"/>
                </a:solidFill>
                <a:latin typeface="Open Sans"/>
                <a:ea typeface="Open Sans"/>
                <a:cs typeface="Open Sans"/>
                <a:sym typeface="Open Sans"/>
              </a:rPr>
              <a:t>Call javascript in html using {}</a:t>
            </a:r>
            <a:endParaRPr>
              <a:solidFill>
                <a:srgbClr val="595959"/>
              </a:solidFill>
              <a:latin typeface="Open Sans"/>
              <a:ea typeface="Open Sans"/>
              <a:cs typeface="Open Sans"/>
              <a:sym typeface="Open Sans"/>
            </a:endParaRPr>
          </a:p>
          <a:p>
            <a:pPr indent="0" lvl="0" marL="0" rtl="0">
              <a:spcBef>
                <a:spcPts val="0"/>
              </a:spcBef>
              <a:spcAft>
                <a:spcPts val="0"/>
              </a:spcAft>
              <a:buClr>
                <a:srgbClr val="000000"/>
              </a:buClr>
              <a:buSzPts val="1100"/>
              <a:buFont typeface="Arial"/>
              <a:buNone/>
            </a:pPr>
            <a:r>
              <a:t/>
            </a:r>
            <a:endParaRPr>
              <a:solidFill>
                <a:srgbClr val="595959"/>
              </a:solidFill>
              <a:latin typeface="Open Sans"/>
              <a:ea typeface="Open Sans"/>
              <a:cs typeface="Open Sans"/>
              <a:sym typeface="Open Sans"/>
            </a:endParaRPr>
          </a:p>
          <a:p>
            <a:pPr indent="0" lvl="0" marL="0" rtl="0">
              <a:spcBef>
                <a:spcPts val="0"/>
              </a:spcBef>
              <a:spcAft>
                <a:spcPts val="0"/>
              </a:spcAft>
              <a:buClr>
                <a:srgbClr val="000000"/>
              </a:buClr>
              <a:buSzPts val="1100"/>
              <a:buFont typeface="Arial"/>
              <a:buNone/>
            </a:pPr>
            <a:r>
              <a:rPr lang="en">
                <a:solidFill>
                  <a:srgbClr val="595959"/>
                </a:solidFill>
                <a:latin typeface="Open Sans"/>
                <a:ea typeface="Open Sans"/>
                <a:cs typeface="Open Sans"/>
                <a:sym typeface="Open Sans"/>
              </a:rPr>
              <a:t>&lt;p&gt;a&lt;/p&gt;  vs  &lt;p&gt;{a}&lt;/p&gt;</a:t>
            </a:r>
            <a:endParaRPr>
              <a:solidFill>
                <a:srgbClr val="595959"/>
              </a:solidFill>
              <a:latin typeface="Open Sans"/>
              <a:ea typeface="Open Sans"/>
              <a:cs typeface="Open Sans"/>
              <a:sym typeface="Open Sans"/>
            </a:endParaRPr>
          </a:p>
        </p:txBody>
      </p:sp>
      <p:sp>
        <p:nvSpPr>
          <p:cNvPr id="646" name="Shape 6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Render</a:t>
            </a:r>
            <a:endParaRPr>
              <a:latin typeface="Open Sans"/>
              <a:ea typeface="Open Sans"/>
              <a:cs typeface="Open Sans"/>
              <a:sym typeface="Open Sans"/>
            </a:endParaRPr>
          </a:p>
        </p:txBody>
      </p:sp>
      <p:sp>
        <p:nvSpPr>
          <p:cNvPr id="647" name="Shape 647"/>
          <p:cNvSpPr txBox="1"/>
          <p:nvPr>
            <p:ph idx="1" type="body"/>
          </p:nvPr>
        </p:nvSpPr>
        <p:spPr>
          <a:xfrm>
            <a:off x="4600975" y="1166100"/>
            <a:ext cx="4016100" cy="3392700"/>
          </a:xfrm>
          <a:prstGeom prst="rect">
            <a:avLst/>
          </a:prstGeom>
          <a:solidFill>
            <a:srgbClr val="F3F3F3"/>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nSpc>
                <a:spcPct val="100000"/>
              </a:lnSpc>
              <a:spcBef>
                <a:spcPts val="0"/>
              </a:spcBef>
              <a:spcAft>
                <a:spcPts val="0"/>
              </a:spcAft>
              <a:buNone/>
            </a:pPr>
            <a:r>
              <a:rPr b="1" lang="en" sz="1300">
                <a:latin typeface="Open Sans"/>
                <a:ea typeface="Open Sans"/>
                <a:cs typeface="Open Sans"/>
                <a:sym typeface="Open Sans"/>
              </a:rPr>
              <a:t>class Input extends React.Component  {</a:t>
            </a:r>
            <a:endParaRPr b="1" sz="1300">
              <a:latin typeface="Open Sans"/>
              <a:ea typeface="Open Sans"/>
              <a:cs typeface="Open Sans"/>
              <a:sym typeface="Open Sans"/>
            </a:endParaRPr>
          </a:p>
          <a:p>
            <a:pPr indent="0" lvl="0" marL="0" rtl="0">
              <a:lnSpc>
                <a:spcPct val="100000"/>
              </a:lnSpc>
              <a:spcBef>
                <a:spcPts val="0"/>
              </a:spcBef>
              <a:spcAft>
                <a:spcPts val="0"/>
              </a:spcAft>
              <a:buNone/>
            </a:pPr>
            <a:r>
              <a:rPr b="1" lang="en" sz="1300">
                <a:latin typeface="Open Sans"/>
                <a:ea typeface="Open Sans"/>
                <a:cs typeface="Open Sans"/>
                <a:sym typeface="Open Sans"/>
              </a:rPr>
              <a:t>  </a:t>
            </a:r>
            <a:endParaRPr b="1" sz="1300">
              <a:latin typeface="Open Sans"/>
              <a:ea typeface="Open Sans"/>
              <a:cs typeface="Open Sans"/>
              <a:sym typeface="Open Sans"/>
            </a:endParaRPr>
          </a:p>
          <a:p>
            <a:pPr indent="0" lvl="0" marL="0" rtl="0">
              <a:lnSpc>
                <a:spcPct val="100000"/>
              </a:lnSpc>
              <a:spcBef>
                <a:spcPts val="0"/>
              </a:spcBef>
              <a:spcAft>
                <a:spcPts val="0"/>
              </a:spcAft>
              <a:buNone/>
            </a:pPr>
            <a:r>
              <a:rPr b="1" lang="en" sz="1300">
                <a:latin typeface="Open Sans"/>
                <a:ea typeface="Open Sans"/>
                <a:cs typeface="Open Sans"/>
                <a:sym typeface="Open Sans"/>
              </a:rPr>
              <a:t>  ….</a:t>
            </a:r>
            <a:endParaRPr b="1" sz="1300">
              <a:latin typeface="Open Sans"/>
              <a:ea typeface="Open Sans"/>
              <a:cs typeface="Open Sans"/>
              <a:sym typeface="Open Sans"/>
            </a:endParaRPr>
          </a:p>
          <a:p>
            <a:pPr indent="0" lvl="0" marL="0" rtl="0">
              <a:lnSpc>
                <a:spcPct val="100000"/>
              </a:lnSpc>
              <a:spcBef>
                <a:spcPts val="0"/>
              </a:spcBef>
              <a:spcAft>
                <a:spcPts val="0"/>
              </a:spcAft>
              <a:buNone/>
            </a:pPr>
            <a:r>
              <a:t/>
            </a:r>
            <a:endParaRPr b="1" sz="1300">
              <a:latin typeface="Open Sans"/>
              <a:ea typeface="Open Sans"/>
              <a:cs typeface="Open Sans"/>
              <a:sym typeface="Open Sans"/>
            </a:endParaRPr>
          </a:p>
          <a:p>
            <a:pPr indent="0" lvl="0" marL="0" rtl="0">
              <a:lnSpc>
                <a:spcPct val="100000"/>
              </a:lnSpc>
              <a:spcBef>
                <a:spcPts val="0"/>
              </a:spcBef>
              <a:spcAft>
                <a:spcPts val="0"/>
              </a:spcAft>
              <a:buNone/>
            </a:pPr>
            <a:r>
              <a:rPr b="1" lang="en" sz="1300">
                <a:latin typeface="Open Sans"/>
                <a:ea typeface="Open Sans"/>
                <a:cs typeface="Open Sans"/>
                <a:sym typeface="Open Sans"/>
              </a:rPr>
              <a:t>  render() {</a:t>
            </a:r>
            <a:endParaRPr b="1" sz="1300">
              <a:latin typeface="Open Sans"/>
              <a:ea typeface="Open Sans"/>
              <a:cs typeface="Open Sans"/>
              <a:sym typeface="Open Sans"/>
            </a:endParaRPr>
          </a:p>
          <a:p>
            <a:pPr indent="0" lvl="0" marL="0" rtl="0">
              <a:lnSpc>
                <a:spcPct val="100000"/>
              </a:lnSpc>
              <a:spcBef>
                <a:spcPts val="0"/>
              </a:spcBef>
              <a:spcAft>
                <a:spcPts val="0"/>
              </a:spcAft>
              <a:buNone/>
            </a:pPr>
            <a:r>
              <a:rPr b="1" lang="en" sz="1300">
                <a:latin typeface="Open Sans"/>
                <a:ea typeface="Open Sans"/>
                <a:cs typeface="Open Sans"/>
                <a:sym typeface="Open Sans"/>
              </a:rPr>
              <a:t>    </a:t>
            </a:r>
            <a:endParaRPr b="1" sz="1300">
              <a:latin typeface="Open Sans"/>
              <a:ea typeface="Open Sans"/>
              <a:cs typeface="Open Sans"/>
              <a:sym typeface="Open Sans"/>
            </a:endParaRPr>
          </a:p>
          <a:p>
            <a:pPr indent="0" lvl="0" marL="0" rtl="0">
              <a:lnSpc>
                <a:spcPct val="100000"/>
              </a:lnSpc>
              <a:spcBef>
                <a:spcPts val="0"/>
              </a:spcBef>
              <a:spcAft>
                <a:spcPts val="0"/>
              </a:spcAft>
              <a:buNone/>
            </a:pPr>
            <a:r>
              <a:rPr b="1" lang="en" sz="1300">
                <a:latin typeface="Open Sans"/>
                <a:ea typeface="Open Sans"/>
                <a:cs typeface="Open Sans"/>
                <a:sym typeface="Open Sans"/>
              </a:rPr>
              <a:t>      ….</a:t>
            </a:r>
            <a:endParaRPr b="1" sz="1300">
              <a:latin typeface="Open Sans"/>
              <a:ea typeface="Open Sans"/>
              <a:cs typeface="Open Sans"/>
              <a:sym typeface="Open Sans"/>
            </a:endParaRPr>
          </a:p>
          <a:p>
            <a:pPr indent="0" lvl="0" marL="0" rtl="0">
              <a:lnSpc>
                <a:spcPct val="100000"/>
              </a:lnSpc>
              <a:spcBef>
                <a:spcPts val="0"/>
              </a:spcBef>
              <a:spcAft>
                <a:spcPts val="0"/>
              </a:spcAft>
              <a:buNone/>
            </a:pPr>
            <a:r>
              <a:t/>
            </a:r>
            <a:endParaRPr b="1" sz="1300">
              <a:latin typeface="Open Sans"/>
              <a:ea typeface="Open Sans"/>
              <a:cs typeface="Open Sans"/>
              <a:sym typeface="Open Sans"/>
            </a:endParaRPr>
          </a:p>
          <a:p>
            <a:pPr indent="0" lvl="0" marL="0" rtl="0">
              <a:lnSpc>
                <a:spcPct val="100000"/>
              </a:lnSpc>
              <a:spcBef>
                <a:spcPts val="0"/>
              </a:spcBef>
              <a:spcAft>
                <a:spcPts val="0"/>
              </a:spcAft>
              <a:buNone/>
            </a:pPr>
            <a:r>
              <a:rPr b="1" lang="en" sz="1300">
                <a:latin typeface="Open Sans"/>
                <a:ea typeface="Open Sans"/>
                <a:cs typeface="Open Sans"/>
                <a:sym typeface="Open Sans"/>
              </a:rPr>
              <a:t>      return (</a:t>
            </a:r>
            <a:endParaRPr b="1" sz="1300">
              <a:latin typeface="Open Sans"/>
              <a:ea typeface="Open Sans"/>
              <a:cs typeface="Open Sans"/>
              <a:sym typeface="Open Sans"/>
            </a:endParaRPr>
          </a:p>
          <a:p>
            <a:pPr indent="0" lvl="0" marL="0" rtl="0">
              <a:lnSpc>
                <a:spcPct val="100000"/>
              </a:lnSpc>
              <a:spcBef>
                <a:spcPts val="0"/>
              </a:spcBef>
              <a:spcAft>
                <a:spcPts val="0"/>
              </a:spcAft>
              <a:buNone/>
            </a:pPr>
            <a:r>
              <a:rPr b="1" lang="en" sz="1300">
                <a:latin typeface="Open Sans"/>
                <a:ea typeface="Open Sans"/>
                <a:cs typeface="Open Sans"/>
                <a:sym typeface="Open Sans"/>
              </a:rPr>
              <a:t>      &lt;div&gt;</a:t>
            </a:r>
            <a:endParaRPr b="1" sz="1300">
              <a:latin typeface="Open Sans"/>
              <a:ea typeface="Open Sans"/>
              <a:cs typeface="Open Sans"/>
              <a:sym typeface="Open Sans"/>
            </a:endParaRPr>
          </a:p>
          <a:p>
            <a:pPr indent="0" lvl="0" marL="0" rtl="0">
              <a:lnSpc>
                <a:spcPct val="100000"/>
              </a:lnSpc>
              <a:spcBef>
                <a:spcPts val="0"/>
              </a:spcBef>
              <a:spcAft>
                <a:spcPts val="0"/>
              </a:spcAft>
              <a:buNone/>
            </a:pPr>
            <a:r>
              <a:rPr b="1" lang="en" sz="1300">
                <a:latin typeface="Open Sans"/>
                <a:ea typeface="Open Sans"/>
                <a:cs typeface="Open Sans"/>
                <a:sym typeface="Open Sans"/>
              </a:rPr>
              <a:t>        &lt;label&gt; { label } &lt;/label&gt;</a:t>
            </a:r>
            <a:endParaRPr b="1" sz="1300">
              <a:latin typeface="Open Sans"/>
              <a:ea typeface="Open Sans"/>
              <a:cs typeface="Open Sans"/>
              <a:sym typeface="Open Sans"/>
            </a:endParaRPr>
          </a:p>
          <a:p>
            <a:pPr indent="0" lvl="0" marL="0" rtl="0">
              <a:lnSpc>
                <a:spcPct val="100000"/>
              </a:lnSpc>
              <a:spcBef>
                <a:spcPts val="0"/>
              </a:spcBef>
              <a:spcAft>
                <a:spcPts val="0"/>
              </a:spcAft>
              <a:buNone/>
            </a:pPr>
            <a:r>
              <a:rPr b="1" lang="en" sz="1300">
                <a:latin typeface="Open Sans"/>
                <a:ea typeface="Open Sans"/>
                <a:cs typeface="Open Sans"/>
                <a:sym typeface="Open Sans"/>
              </a:rPr>
              <a:t>        &lt;input id={ label } /&gt;</a:t>
            </a:r>
            <a:endParaRPr b="1" sz="1300">
              <a:latin typeface="Open Sans"/>
              <a:ea typeface="Open Sans"/>
              <a:cs typeface="Open Sans"/>
              <a:sym typeface="Open Sans"/>
            </a:endParaRPr>
          </a:p>
          <a:p>
            <a:pPr indent="0" lvl="0" marL="0" rtl="0">
              <a:lnSpc>
                <a:spcPct val="100000"/>
              </a:lnSpc>
              <a:spcBef>
                <a:spcPts val="0"/>
              </a:spcBef>
              <a:spcAft>
                <a:spcPts val="0"/>
              </a:spcAft>
              <a:buNone/>
            </a:pPr>
            <a:r>
              <a:rPr b="1" lang="en" sz="1300">
                <a:latin typeface="Open Sans"/>
                <a:ea typeface="Open Sans"/>
                <a:cs typeface="Open Sans"/>
                <a:sym typeface="Open Sans"/>
              </a:rPr>
              <a:t>      &lt;/div&gt;</a:t>
            </a:r>
            <a:endParaRPr b="1" sz="1300">
              <a:latin typeface="Open Sans"/>
              <a:ea typeface="Open Sans"/>
              <a:cs typeface="Open Sans"/>
              <a:sym typeface="Open Sans"/>
            </a:endParaRPr>
          </a:p>
          <a:p>
            <a:pPr indent="0" lvl="0" marL="0" rtl="0">
              <a:lnSpc>
                <a:spcPct val="100000"/>
              </a:lnSpc>
              <a:spcBef>
                <a:spcPts val="0"/>
              </a:spcBef>
              <a:spcAft>
                <a:spcPts val="0"/>
              </a:spcAft>
              <a:buNone/>
            </a:pPr>
            <a:r>
              <a:rPr b="1" lang="en" sz="1300">
                <a:latin typeface="Open Sans"/>
                <a:ea typeface="Open Sans"/>
                <a:cs typeface="Open Sans"/>
                <a:sym typeface="Open Sans"/>
              </a:rPr>
              <a:t>    );</a:t>
            </a:r>
            <a:endParaRPr b="1" sz="1300">
              <a:latin typeface="Open Sans"/>
              <a:ea typeface="Open Sans"/>
              <a:cs typeface="Open Sans"/>
              <a:sym typeface="Open Sans"/>
            </a:endParaRPr>
          </a:p>
          <a:p>
            <a:pPr indent="0" lvl="0" marL="0" rtl="0">
              <a:lnSpc>
                <a:spcPct val="100000"/>
              </a:lnSpc>
              <a:spcBef>
                <a:spcPts val="0"/>
              </a:spcBef>
              <a:spcAft>
                <a:spcPts val="0"/>
              </a:spcAft>
              <a:buNone/>
            </a:pPr>
            <a:r>
              <a:rPr b="1" lang="en" sz="1300">
                <a:latin typeface="Open Sans"/>
                <a:ea typeface="Open Sans"/>
                <a:cs typeface="Open Sans"/>
                <a:sym typeface="Open Sans"/>
              </a:rPr>
              <a:t>  }</a:t>
            </a:r>
            <a:endParaRPr b="1" sz="1300">
              <a:latin typeface="Open Sans"/>
              <a:ea typeface="Open Sans"/>
              <a:cs typeface="Open Sans"/>
              <a:sym typeface="Open Sans"/>
            </a:endParaRPr>
          </a:p>
          <a:p>
            <a:pPr indent="0" lvl="0" marL="0" rtl="0">
              <a:lnSpc>
                <a:spcPct val="100000"/>
              </a:lnSpc>
              <a:spcBef>
                <a:spcPts val="0"/>
              </a:spcBef>
              <a:spcAft>
                <a:spcPts val="0"/>
              </a:spcAft>
              <a:buNone/>
            </a:pPr>
            <a:r>
              <a:rPr b="1" lang="en" sz="1300">
                <a:latin typeface="Open Sans"/>
                <a:ea typeface="Open Sans"/>
                <a:cs typeface="Open Sans"/>
                <a:sym typeface="Open Sans"/>
              </a:rPr>
              <a:t>});</a:t>
            </a:r>
            <a:endParaRPr b="1" sz="1400">
              <a:latin typeface="Open Sans"/>
              <a:ea typeface="Open Sans"/>
              <a:cs typeface="Open Sans"/>
              <a:sym typeface="Open Sans"/>
            </a:endParaRPr>
          </a:p>
        </p:txBody>
      </p:sp>
      <p:sp>
        <p:nvSpPr>
          <p:cNvPr id="648" name="Shape 648"/>
          <p:cNvSpPr/>
          <p:nvPr/>
        </p:nvSpPr>
        <p:spPr>
          <a:xfrm>
            <a:off x="4797332" y="2830300"/>
            <a:ext cx="2499900" cy="1240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9" name="Shape 649"/>
          <p:cNvSpPr/>
          <p:nvPr/>
        </p:nvSpPr>
        <p:spPr>
          <a:xfrm>
            <a:off x="5587400" y="3459075"/>
            <a:ext cx="915900" cy="219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pic>
        <p:nvPicPr>
          <p:cNvPr id="654" name="Shape 654"/>
          <p:cNvPicPr preferRelativeResize="0"/>
          <p:nvPr/>
        </p:nvPicPr>
        <p:blipFill>
          <a:blip r:embed="rId3">
            <a:alphaModFix/>
          </a:blip>
          <a:stretch>
            <a:fillRect/>
          </a:stretch>
        </p:blipFill>
        <p:spPr>
          <a:xfrm>
            <a:off x="1113375" y="1017725"/>
            <a:ext cx="7213351" cy="4023709"/>
          </a:xfrm>
          <a:prstGeom prst="rect">
            <a:avLst/>
          </a:prstGeom>
          <a:noFill/>
          <a:ln>
            <a:noFill/>
          </a:ln>
        </p:spPr>
      </p:pic>
      <p:sp>
        <p:nvSpPr>
          <p:cNvPr id="655" name="Shape 6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latin typeface="Open Sans"/>
                <a:ea typeface="Open Sans"/>
                <a:cs typeface="Open Sans"/>
                <a:sym typeface="Open Sans"/>
              </a:rPr>
              <a:t>Showing the Messages</a:t>
            </a:r>
            <a:endParaRPr>
              <a:latin typeface="Open Sans"/>
              <a:ea typeface="Open Sans"/>
              <a:cs typeface="Open Sans"/>
              <a:sym typeface="Open Sans"/>
            </a:endParaRPr>
          </a:p>
          <a:p>
            <a:pPr indent="0" lvl="0" marL="0" rtl="0">
              <a:spcBef>
                <a:spcPts val="0"/>
              </a:spcBef>
              <a:spcAft>
                <a:spcPts val="0"/>
              </a:spcAft>
              <a:buNone/>
            </a:pPr>
            <a:r>
              <a:t/>
            </a:r>
            <a:endParaRPr>
              <a:latin typeface="Open Sans"/>
              <a:ea typeface="Open Sans"/>
              <a:cs typeface="Open Sans"/>
              <a:sym typeface="Open Sans"/>
            </a:endParaRPr>
          </a:p>
        </p:txBody>
      </p:sp>
      <p:sp>
        <p:nvSpPr>
          <p:cNvPr id="656" name="Shape 656"/>
          <p:cNvSpPr/>
          <p:nvPr/>
        </p:nvSpPr>
        <p:spPr>
          <a:xfrm>
            <a:off x="1831317" y="3886368"/>
            <a:ext cx="1405200" cy="4740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6AA84F"/>
              </a:solidFill>
            </a:endParaRPr>
          </a:p>
        </p:txBody>
      </p:sp>
      <p:sp>
        <p:nvSpPr>
          <p:cNvPr id="657" name="Shape 657"/>
          <p:cNvSpPr/>
          <p:nvPr/>
        </p:nvSpPr>
        <p:spPr>
          <a:xfrm>
            <a:off x="1831325" y="1845750"/>
            <a:ext cx="3870600" cy="6225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sp>
        <p:nvSpPr>
          <p:cNvPr id="658" name="Shape 658"/>
          <p:cNvSpPr/>
          <p:nvPr/>
        </p:nvSpPr>
        <p:spPr>
          <a:xfrm>
            <a:off x="6024150" y="2020825"/>
            <a:ext cx="2302800" cy="168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Open Sans"/>
                <a:ea typeface="Open Sans"/>
                <a:cs typeface="Open Sans"/>
                <a:sym typeface="Open Sans"/>
              </a:rPr>
              <a:t>Red lines should be removed</a:t>
            </a:r>
            <a:endParaRPr sz="1200">
              <a:latin typeface="Open Sans"/>
              <a:ea typeface="Open Sans"/>
              <a:cs typeface="Open Sans"/>
              <a:sym typeface="Open Sans"/>
            </a:endParaRPr>
          </a:p>
        </p:txBody>
      </p:sp>
      <p:sp>
        <p:nvSpPr>
          <p:cNvPr id="659" name="Shape 659"/>
          <p:cNvSpPr/>
          <p:nvPr/>
        </p:nvSpPr>
        <p:spPr>
          <a:xfrm>
            <a:off x="6024025" y="2199925"/>
            <a:ext cx="2302800" cy="168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Open Sans"/>
                <a:ea typeface="Open Sans"/>
                <a:cs typeface="Open Sans"/>
                <a:sym typeface="Open Sans"/>
              </a:rPr>
              <a:t>Green lines should be added</a:t>
            </a:r>
            <a:endParaRPr sz="1200">
              <a:latin typeface="Open Sans"/>
              <a:ea typeface="Open Sans"/>
              <a:cs typeface="Open Sans"/>
              <a:sym typeface="Open Sans"/>
            </a:endParaRPr>
          </a:p>
        </p:txBody>
      </p:sp>
      <p:sp>
        <p:nvSpPr>
          <p:cNvPr id="660" name="Shape 660"/>
          <p:cNvSpPr/>
          <p:nvPr/>
        </p:nvSpPr>
        <p:spPr>
          <a:xfrm>
            <a:off x="4160368" y="2220923"/>
            <a:ext cx="211500" cy="981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1" name="Shape 661"/>
          <p:cNvSpPr/>
          <p:nvPr/>
        </p:nvSpPr>
        <p:spPr>
          <a:xfrm>
            <a:off x="4584054" y="2223925"/>
            <a:ext cx="792000" cy="981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2" name="Shape 662"/>
          <p:cNvSpPr/>
          <p:nvPr/>
        </p:nvSpPr>
        <p:spPr>
          <a:xfrm>
            <a:off x="2569354" y="4079650"/>
            <a:ext cx="587100" cy="981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663" name="Shape 663"/>
          <p:cNvPicPr preferRelativeResize="0"/>
          <p:nvPr/>
        </p:nvPicPr>
        <p:blipFill rotWithShape="1">
          <a:blip r:embed="rId4">
            <a:alphaModFix/>
          </a:blip>
          <a:srcRect b="41666" l="0" r="53205" t="27278"/>
          <a:stretch/>
        </p:blipFill>
        <p:spPr>
          <a:xfrm>
            <a:off x="5086925" y="106313"/>
            <a:ext cx="2487024" cy="869025"/>
          </a:xfrm>
          <a:prstGeom prst="rect">
            <a:avLst/>
          </a:prstGeom>
          <a:noFill/>
          <a:ln cap="flat" cmpd="sng" w="9525">
            <a:solidFill>
              <a:srgbClr val="EFEFEF"/>
            </a:solidFill>
            <a:prstDash val="solid"/>
            <a:round/>
            <a:headEnd len="sm" w="sm" type="none"/>
            <a:tailEnd len="sm" w="sm" type="none"/>
          </a:ln>
        </p:spPr>
      </p:pic>
      <p:sp>
        <p:nvSpPr>
          <p:cNvPr id="664" name="Shape 664"/>
          <p:cNvSpPr/>
          <p:nvPr/>
        </p:nvSpPr>
        <p:spPr>
          <a:xfrm>
            <a:off x="5136425" y="678275"/>
            <a:ext cx="239700" cy="212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pic>
        <p:nvPicPr>
          <p:cNvPr id="669" name="Shape 669"/>
          <p:cNvPicPr preferRelativeResize="0"/>
          <p:nvPr/>
        </p:nvPicPr>
        <p:blipFill>
          <a:blip r:embed="rId3">
            <a:alphaModFix/>
          </a:blip>
          <a:stretch>
            <a:fillRect/>
          </a:stretch>
        </p:blipFill>
        <p:spPr>
          <a:xfrm>
            <a:off x="1113375" y="1017725"/>
            <a:ext cx="7213351" cy="4023709"/>
          </a:xfrm>
          <a:prstGeom prst="rect">
            <a:avLst/>
          </a:prstGeom>
          <a:noFill/>
          <a:ln>
            <a:noFill/>
          </a:ln>
        </p:spPr>
      </p:pic>
      <p:sp>
        <p:nvSpPr>
          <p:cNvPr id="670" name="Shape 6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latin typeface="Open Sans"/>
                <a:ea typeface="Open Sans"/>
                <a:cs typeface="Open Sans"/>
                <a:sym typeface="Open Sans"/>
              </a:rPr>
              <a:t>Showing the Messages</a:t>
            </a:r>
            <a:endParaRPr>
              <a:latin typeface="Open Sans"/>
              <a:ea typeface="Open Sans"/>
              <a:cs typeface="Open Sans"/>
              <a:sym typeface="Open Sans"/>
            </a:endParaRPr>
          </a:p>
          <a:p>
            <a:pPr indent="0" lvl="0" marL="0" rtl="0">
              <a:spcBef>
                <a:spcPts val="0"/>
              </a:spcBef>
              <a:spcAft>
                <a:spcPts val="0"/>
              </a:spcAft>
              <a:buNone/>
            </a:pPr>
            <a:r>
              <a:t/>
            </a:r>
            <a:endParaRPr>
              <a:latin typeface="Open Sans"/>
              <a:ea typeface="Open Sans"/>
              <a:cs typeface="Open Sans"/>
              <a:sym typeface="Open Sans"/>
            </a:endParaRPr>
          </a:p>
        </p:txBody>
      </p:sp>
      <p:sp>
        <p:nvSpPr>
          <p:cNvPr id="671" name="Shape 671"/>
          <p:cNvSpPr/>
          <p:nvPr/>
        </p:nvSpPr>
        <p:spPr>
          <a:xfrm>
            <a:off x="1831317" y="3886368"/>
            <a:ext cx="1405200" cy="4740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6AA84F"/>
              </a:solidFill>
            </a:endParaRPr>
          </a:p>
        </p:txBody>
      </p:sp>
      <p:sp>
        <p:nvSpPr>
          <p:cNvPr id="672" name="Shape 672"/>
          <p:cNvSpPr/>
          <p:nvPr/>
        </p:nvSpPr>
        <p:spPr>
          <a:xfrm>
            <a:off x="1831325" y="1845750"/>
            <a:ext cx="3870600" cy="6225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sp>
        <p:nvSpPr>
          <p:cNvPr id="673" name="Shape 673"/>
          <p:cNvSpPr/>
          <p:nvPr/>
        </p:nvSpPr>
        <p:spPr>
          <a:xfrm>
            <a:off x="6024150" y="2020825"/>
            <a:ext cx="2302800" cy="168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Open Sans"/>
                <a:ea typeface="Open Sans"/>
                <a:cs typeface="Open Sans"/>
                <a:sym typeface="Open Sans"/>
              </a:rPr>
              <a:t>Red lines should be removed</a:t>
            </a:r>
            <a:endParaRPr sz="1200">
              <a:latin typeface="Open Sans"/>
              <a:ea typeface="Open Sans"/>
              <a:cs typeface="Open Sans"/>
              <a:sym typeface="Open Sans"/>
            </a:endParaRPr>
          </a:p>
        </p:txBody>
      </p:sp>
      <p:sp>
        <p:nvSpPr>
          <p:cNvPr id="674" name="Shape 674"/>
          <p:cNvSpPr/>
          <p:nvPr/>
        </p:nvSpPr>
        <p:spPr>
          <a:xfrm>
            <a:off x="6024025" y="2199925"/>
            <a:ext cx="2302800" cy="168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Open Sans"/>
                <a:ea typeface="Open Sans"/>
                <a:cs typeface="Open Sans"/>
                <a:sym typeface="Open Sans"/>
              </a:rPr>
              <a:t>Green lines should be added</a:t>
            </a:r>
            <a:endParaRPr sz="1200">
              <a:latin typeface="Open Sans"/>
              <a:ea typeface="Open Sans"/>
              <a:cs typeface="Open Sans"/>
              <a:sym typeface="Open Sans"/>
            </a:endParaRPr>
          </a:p>
        </p:txBody>
      </p:sp>
      <p:sp>
        <p:nvSpPr>
          <p:cNvPr id="675" name="Shape 675"/>
          <p:cNvSpPr/>
          <p:nvPr/>
        </p:nvSpPr>
        <p:spPr>
          <a:xfrm>
            <a:off x="4584054" y="2223925"/>
            <a:ext cx="792000" cy="981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6" name="Shape 676"/>
          <p:cNvSpPr/>
          <p:nvPr/>
        </p:nvSpPr>
        <p:spPr>
          <a:xfrm>
            <a:off x="2569354" y="4079650"/>
            <a:ext cx="587100" cy="981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677" name="Shape 677"/>
          <p:cNvPicPr preferRelativeResize="0"/>
          <p:nvPr/>
        </p:nvPicPr>
        <p:blipFill rotWithShape="1">
          <a:blip r:embed="rId4">
            <a:alphaModFix/>
          </a:blip>
          <a:srcRect b="41666" l="0" r="53205" t="27278"/>
          <a:stretch/>
        </p:blipFill>
        <p:spPr>
          <a:xfrm>
            <a:off x="5086925" y="106313"/>
            <a:ext cx="2487024" cy="869025"/>
          </a:xfrm>
          <a:prstGeom prst="rect">
            <a:avLst/>
          </a:prstGeom>
          <a:noFill/>
          <a:ln cap="flat" cmpd="sng" w="9525">
            <a:solidFill>
              <a:srgbClr val="EFEFEF"/>
            </a:solidFill>
            <a:prstDash val="solid"/>
            <a:round/>
            <a:headEnd len="sm" w="sm" type="none"/>
            <a:tailEnd len="sm" w="sm" type="none"/>
          </a:ln>
        </p:spPr>
      </p:pic>
      <p:sp>
        <p:nvSpPr>
          <p:cNvPr id="678" name="Shape 678"/>
          <p:cNvSpPr/>
          <p:nvPr/>
        </p:nvSpPr>
        <p:spPr>
          <a:xfrm>
            <a:off x="5136425" y="678275"/>
            <a:ext cx="239700" cy="212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79" name="Shape 679"/>
          <p:cNvCxnSpPr>
            <a:stCxn id="680" idx="0"/>
          </p:cNvCxnSpPr>
          <p:nvPr/>
        </p:nvCxnSpPr>
        <p:spPr>
          <a:xfrm flipH="1" rot="10800000">
            <a:off x="4266118" y="939623"/>
            <a:ext cx="856200" cy="12813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pic>
        <p:nvPicPr>
          <p:cNvPr id="685" name="Shape 685"/>
          <p:cNvPicPr preferRelativeResize="0"/>
          <p:nvPr/>
        </p:nvPicPr>
        <p:blipFill>
          <a:blip r:embed="rId3">
            <a:alphaModFix/>
          </a:blip>
          <a:stretch>
            <a:fillRect/>
          </a:stretch>
        </p:blipFill>
        <p:spPr>
          <a:xfrm>
            <a:off x="1113375" y="1017725"/>
            <a:ext cx="7213351" cy="4023709"/>
          </a:xfrm>
          <a:prstGeom prst="rect">
            <a:avLst/>
          </a:prstGeom>
          <a:noFill/>
          <a:ln>
            <a:noFill/>
          </a:ln>
        </p:spPr>
      </p:pic>
      <p:sp>
        <p:nvSpPr>
          <p:cNvPr id="686" name="Shape 6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latin typeface="Open Sans"/>
                <a:ea typeface="Open Sans"/>
                <a:cs typeface="Open Sans"/>
                <a:sym typeface="Open Sans"/>
              </a:rPr>
              <a:t>Showing the Messages</a:t>
            </a:r>
            <a:endParaRPr>
              <a:latin typeface="Open Sans"/>
              <a:ea typeface="Open Sans"/>
              <a:cs typeface="Open Sans"/>
              <a:sym typeface="Open Sans"/>
            </a:endParaRPr>
          </a:p>
          <a:p>
            <a:pPr indent="0" lvl="0" marL="0" rtl="0">
              <a:spcBef>
                <a:spcPts val="0"/>
              </a:spcBef>
              <a:spcAft>
                <a:spcPts val="0"/>
              </a:spcAft>
              <a:buNone/>
            </a:pPr>
            <a:r>
              <a:t/>
            </a:r>
            <a:endParaRPr>
              <a:latin typeface="Open Sans"/>
              <a:ea typeface="Open Sans"/>
              <a:cs typeface="Open Sans"/>
              <a:sym typeface="Open Sans"/>
            </a:endParaRPr>
          </a:p>
        </p:txBody>
      </p:sp>
      <p:sp>
        <p:nvSpPr>
          <p:cNvPr id="687" name="Shape 687"/>
          <p:cNvSpPr/>
          <p:nvPr/>
        </p:nvSpPr>
        <p:spPr>
          <a:xfrm>
            <a:off x="1831317" y="3886368"/>
            <a:ext cx="1405200" cy="4740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6AA84F"/>
              </a:solidFill>
            </a:endParaRPr>
          </a:p>
        </p:txBody>
      </p:sp>
      <p:sp>
        <p:nvSpPr>
          <p:cNvPr id="688" name="Shape 688"/>
          <p:cNvSpPr/>
          <p:nvPr/>
        </p:nvSpPr>
        <p:spPr>
          <a:xfrm>
            <a:off x="1831325" y="1845750"/>
            <a:ext cx="3870600" cy="6225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sp>
        <p:nvSpPr>
          <p:cNvPr id="689" name="Shape 689"/>
          <p:cNvSpPr/>
          <p:nvPr/>
        </p:nvSpPr>
        <p:spPr>
          <a:xfrm>
            <a:off x="6024150" y="2020825"/>
            <a:ext cx="2302800" cy="168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Open Sans"/>
                <a:ea typeface="Open Sans"/>
                <a:cs typeface="Open Sans"/>
                <a:sym typeface="Open Sans"/>
              </a:rPr>
              <a:t>Red lines should be removed</a:t>
            </a:r>
            <a:endParaRPr sz="1200">
              <a:latin typeface="Open Sans"/>
              <a:ea typeface="Open Sans"/>
              <a:cs typeface="Open Sans"/>
              <a:sym typeface="Open Sans"/>
            </a:endParaRPr>
          </a:p>
        </p:txBody>
      </p:sp>
      <p:sp>
        <p:nvSpPr>
          <p:cNvPr id="690" name="Shape 690"/>
          <p:cNvSpPr/>
          <p:nvPr/>
        </p:nvSpPr>
        <p:spPr>
          <a:xfrm>
            <a:off x="6024025" y="2199925"/>
            <a:ext cx="2302800" cy="168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Open Sans"/>
                <a:ea typeface="Open Sans"/>
                <a:cs typeface="Open Sans"/>
                <a:sym typeface="Open Sans"/>
              </a:rPr>
              <a:t>Green lines should be added</a:t>
            </a:r>
            <a:endParaRPr sz="1200">
              <a:latin typeface="Open Sans"/>
              <a:ea typeface="Open Sans"/>
              <a:cs typeface="Open Sans"/>
              <a:sym typeface="Open Sans"/>
            </a:endParaRPr>
          </a:p>
        </p:txBody>
      </p:sp>
      <p:sp>
        <p:nvSpPr>
          <p:cNvPr id="691" name="Shape 691"/>
          <p:cNvSpPr/>
          <p:nvPr/>
        </p:nvSpPr>
        <p:spPr>
          <a:xfrm>
            <a:off x="4584054" y="2223925"/>
            <a:ext cx="792000" cy="981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2" name="Shape 692"/>
          <p:cNvSpPr/>
          <p:nvPr/>
        </p:nvSpPr>
        <p:spPr>
          <a:xfrm>
            <a:off x="2569354" y="4079650"/>
            <a:ext cx="587100" cy="981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693" name="Shape 693"/>
          <p:cNvPicPr preferRelativeResize="0"/>
          <p:nvPr/>
        </p:nvPicPr>
        <p:blipFill rotWithShape="1">
          <a:blip r:embed="rId4">
            <a:alphaModFix/>
          </a:blip>
          <a:srcRect b="41666" l="0" r="53205" t="27278"/>
          <a:stretch/>
        </p:blipFill>
        <p:spPr>
          <a:xfrm>
            <a:off x="5086925" y="106313"/>
            <a:ext cx="2487024" cy="869025"/>
          </a:xfrm>
          <a:prstGeom prst="rect">
            <a:avLst/>
          </a:prstGeom>
          <a:noFill/>
          <a:ln cap="flat" cmpd="sng" w="9525">
            <a:solidFill>
              <a:srgbClr val="EFEFEF"/>
            </a:solidFill>
            <a:prstDash val="solid"/>
            <a:round/>
            <a:headEnd len="sm" w="sm" type="none"/>
            <a:tailEnd len="sm" w="sm" type="none"/>
          </a:ln>
        </p:spPr>
      </p:pic>
      <p:sp>
        <p:nvSpPr>
          <p:cNvPr id="694" name="Shape 694"/>
          <p:cNvSpPr/>
          <p:nvPr/>
        </p:nvSpPr>
        <p:spPr>
          <a:xfrm>
            <a:off x="5433175" y="671225"/>
            <a:ext cx="1731000" cy="2121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pic>
        <p:nvPicPr>
          <p:cNvPr id="699" name="Shape 699"/>
          <p:cNvPicPr preferRelativeResize="0"/>
          <p:nvPr/>
        </p:nvPicPr>
        <p:blipFill>
          <a:blip r:embed="rId3">
            <a:alphaModFix/>
          </a:blip>
          <a:stretch>
            <a:fillRect/>
          </a:stretch>
        </p:blipFill>
        <p:spPr>
          <a:xfrm>
            <a:off x="1113375" y="1017725"/>
            <a:ext cx="7213351" cy="4023709"/>
          </a:xfrm>
          <a:prstGeom prst="rect">
            <a:avLst/>
          </a:prstGeom>
          <a:noFill/>
          <a:ln>
            <a:noFill/>
          </a:ln>
        </p:spPr>
      </p:pic>
      <p:sp>
        <p:nvSpPr>
          <p:cNvPr id="700" name="Shape 7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latin typeface="Open Sans"/>
                <a:ea typeface="Open Sans"/>
                <a:cs typeface="Open Sans"/>
                <a:sym typeface="Open Sans"/>
              </a:rPr>
              <a:t>Showing the Messages</a:t>
            </a:r>
            <a:endParaRPr>
              <a:latin typeface="Open Sans"/>
              <a:ea typeface="Open Sans"/>
              <a:cs typeface="Open Sans"/>
              <a:sym typeface="Open Sans"/>
            </a:endParaRPr>
          </a:p>
          <a:p>
            <a:pPr indent="0" lvl="0" marL="0" rtl="0">
              <a:spcBef>
                <a:spcPts val="0"/>
              </a:spcBef>
              <a:spcAft>
                <a:spcPts val="0"/>
              </a:spcAft>
              <a:buNone/>
            </a:pPr>
            <a:r>
              <a:t/>
            </a:r>
            <a:endParaRPr>
              <a:latin typeface="Open Sans"/>
              <a:ea typeface="Open Sans"/>
              <a:cs typeface="Open Sans"/>
              <a:sym typeface="Open Sans"/>
            </a:endParaRPr>
          </a:p>
        </p:txBody>
      </p:sp>
      <p:sp>
        <p:nvSpPr>
          <p:cNvPr id="701" name="Shape 701"/>
          <p:cNvSpPr/>
          <p:nvPr/>
        </p:nvSpPr>
        <p:spPr>
          <a:xfrm>
            <a:off x="1831317" y="3886368"/>
            <a:ext cx="1405200" cy="4740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6AA84F"/>
              </a:solidFill>
            </a:endParaRPr>
          </a:p>
        </p:txBody>
      </p:sp>
      <p:sp>
        <p:nvSpPr>
          <p:cNvPr id="702" name="Shape 702"/>
          <p:cNvSpPr/>
          <p:nvPr/>
        </p:nvSpPr>
        <p:spPr>
          <a:xfrm>
            <a:off x="1831325" y="1845750"/>
            <a:ext cx="3870600" cy="6225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sp>
        <p:nvSpPr>
          <p:cNvPr id="703" name="Shape 703"/>
          <p:cNvSpPr/>
          <p:nvPr/>
        </p:nvSpPr>
        <p:spPr>
          <a:xfrm>
            <a:off x="6024150" y="2020825"/>
            <a:ext cx="2302800" cy="168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Open Sans"/>
                <a:ea typeface="Open Sans"/>
                <a:cs typeface="Open Sans"/>
                <a:sym typeface="Open Sans"/>
              </a:rPr>
              <a:t>Red lines should be removed</a:t>
            </a:r>
            <a:endParaRPr sz="1200">
              <a:latin typeface="Open Sans"/>
              <a:ea typeface="Open Sans"/>
              <a:cs typeface="Open Sans"/>
              <a:sym typeface="Open Sans"/>
            </a:endParaRPr>
          </a:p>
        </p:txBody>
      </p:sp>
      <p:sp>
        <p:nvSpPr>
          <p:cNvPr id="704" name="Shape 704"/>
          <p:cNvSpPr/>
          <p:nvPr/>
        </p:nvSpPr>
        <p:spPr>
          <a:xfrm>
            <a:off x="6024025" y="2199925"/>
            <a:ext cx="2302800" cy="168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Open Sans"/>
                <a:ea typeface="Open Sans"/>
                <a:cs typeface="Open Sans"/>
                <a:sym typeface="Open Sans"/>
              </a:rPr>
              <a:t>Green lines should be added</a:t>
            </a:r>
            <a:endParaRPr sz="1200">
              <a:latin typeface="Open Sans"/>
              <a:ea typeface="Open Sans"/>
              <a:cs typeface="Open Sans"/>
              <a:sym typeface="Open Sans"/>
            </a:endParaRPr>
          </a:p>
        </p:txBody>
      </p:sp>
      <p:sp>
        <p:nvSpPr>
          <p:cNvPr id="705" name="Shape 705"/>
          <p:cNvSpPr/>
          <p:nvPr/>
        </p:nvSpPr>
        <p:spPr>
          <a:xfrm>
            <a:off x="2569354" y="4079650"/>
            <a:ext cx="587100" cy="981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706" name="Shape 706"/>
          <p:cNvPicPr preferRelativeResize="0"/>
          <p:nvPr/>
        </p:nvPicPr>
        <p:blipFill rotWithShape="1">
          <a:blip r:embed="rId4">
            <a:alphaModFix/>
          </a:blip>
          <a:srcRect b="41666" l="0" r="53205" t="27278"/>
          <a:stretch/>
        </p:blipFill>
        <p:spPr>
          <a:xfrm>
            <a:off x="5086925" y="106313"/>
            <a:ext cx="2487024" cy="869025"/>
          </a:xfrm>
          <a:prstGeom prst="rect">
            <a:avLst/>
          </a:prstGeom>
          <a:noFill/>
          <a:ln cap="flat" cmpd="sng" w="9525">
            <a:solidFill>
              <a:srgbClr val="EFEFEF"/>
            </a:solidFill>
            <a:prstDash val="solid"/>
            <a:round/>
            <a:headEnd len="sm" w="sm" type="none"/>
            <a:tailEnd len="sm" w="sm" type="none"/>
          </a:ln>
        </p:spPr>
      </p:pic>
      <p:sp>
        <p:nvSpPr>
          <p:cNvPr id="707" name="Shape 707"/>
          <p:cNvSpPr/>
          <p:nvPr/>
        </p:nvSpPr>
        <p:spPr>
          <a:xfrm>
            <a:off x="5433175" y="671225"/>
            <a:ext cx="1731000" cy="2121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708" name="Shape 708"/>
          <p:cNvCxnSpPr/>
          <p:nvPr/>
        </p:nvCxnSpPr>
        <p:spPr>
          <a:xfrm flipH="1" rot="10800000">
            <a:off x="5086918" y="939623"/>
            <a:ext cx="812700" cy="1260300"/>
          </a:xfrm>
          <a:prstGeom prst="straightConnector1">
            <a:avLst/>
          </a:prstGeom>
          <a:noFill/>
          <a:ln cap="flat" cmpd="sng" w="19050">
            <a:solidFill>
              <a:srgbClr val="0000FF"/>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pic>
        <p:nvPicPr>
          <p:cNvPr id="713" name="Shape 713"/>
          <p:cNvPicPr preferRelativeResize="0"/>
          <p:nvPr/>
        </p:nvPicPr>
        <p:blipFill>
          <a:blip r:embed="rId3">
            <a:alphaModFix/>
          </a:blip>
          <a:stretch>
            <a:fillRect/>
          </a:stretch>
        </p:blipFill>
        <p:spPr>
          <a:xfrm>
            <a:off x="1113375" y="1017725"/>
            <a:ext cx="7213351" cy="4023709"/>
          </a:xfrm>
          <a:prstGeom prst="rect">
            <a:avLst/>
          </a:prstGeom>
          <a:noFill/>
          <a:ln>
            <a:noFill/>
          </a:ln>
        </p:spPr>
      </p:pic>
      <p:sp>
        <p:nvSpPr>
          <p:cNvPr id="714" name="Shape 7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latin typeface="Open Sans"/>
                <a:ea typeface="Open Sans"/>
                <a:cs typeface="Open Sans"/>
                <a:sym typeface="Open Sans"/>
              </a:rPr>
              <a:t>Showing the Messages</a:t>
            </a:r>
            <a:endParaRPr>
              <a:latin typeface="Open Sans"/>
              <a:ea typeface="Open Sans"/>
              <a:cs typeface="Open Sans"/>
              <a:sym typeface="Open Sans"/>
            </a:endParaRPr>
          </a:p>
          <a:p>
            <a:pPr indent="0" lvl="0" marL="0" rtl="0">
              <a:spcBef>
                <a:spcPts val="0"/>
              </a:spcBef>
              <a:spcAft>
                <a:spcPts val="0"/>
              </a:spcAft>
              <a:buNone/>
            </a:pPr>
            <a:r>
              <a:t/>
            </a:r>
            <a:endParaRPr>
              <a:latin typeface="Open Sans"/>
              <a:ea typeface="Open Sans"/>
              <a:cs typeface="Open Sans"/>
              <a:sym typeface="Open Sans"/>
            </a:endParaRPr>
          </a:p>
        </p:txBody>
      </p:sp>
      <p:sp>
        <p:nvSpPr>
          <p:cNvPr id="715" name="Shape 715"/>
          <p:cNvSpPr/>
          <p:nvPr/>
        </p:nvSpPr>
        <p:spPr>
          <a:xfrm>
            <a:off x="1831317" y="3886368"/>
            <a:ext cx="1405200" cy="4740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6AA84F"/>
              </a:solidFill>
            </a:endParaRPr>
          </a:p>
        </p:txBody>
      </p:sp>
      <p:sp>
        <p:nvSpPr>
          <p:cNvPr id="716" name="Shape 716"/>
          <p:cNvSpPr/>
          <p:nvPr/>
        </p:nvSpPr>
        <p:spPr>
          <a:xfrm>
            <a:off x="1831325" y="1845750"/>
            <a:ext cx="3870600" cy="6225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sp>
        <p:nvSpPr>
          <p:cNvPr id="717" name="Shape 717"/>
          <p:cNvSpPr/>
          <p:nvPr/>
        </p:nvSpPr>
        <p:spPr>
          <a:xfrm>
            <a:off x="6024150" y="2020825"/>
            <a:ext cx="2302800" cy="168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Open Sans"/>
                <a:ea typeface="Open Sans"/>
                <a:cs typeface="Open Sans"/>
                <a:sym typeface="Open Sans"/>
              </a:rPr>
              <a:t>Red lines should be removed</a:t>
            </a:r>
            <a:endParaRPr sz="1200">
              <a:latin typeface="Open Sans"/>
              <a:ea typeface="Open Sans"/>
              <a:cs typeface="Open Sans"/>
              <a:sym typeface="Open Sans"/>
            </a:endParaRPr>
          </a:p>
        </p:txBody>
      </p:sp>
      <p:sp>
        <p:nvSpPr>
          <p:cNvPr id="718" name="Shape 718"/>
          <p:cNvSpPr/>
          <p:nvPr/>
        </p:nvSpPr>
        <p:spPr>
          <a:xfrm>
            <a:off x="6024025" y="2199925"/>
            <a:ext cx="2302800" cy="168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Open Sans"/>
                <a:ea typeface="Open Sans"/>
                <a:cs typeface="Open Sans"/>
                <a:sym typeface="Open Sans"/>
              </a:rPr>
              <a:t>Green lines should be added</a:t>
            </a:r>
            <a:endParaRPr sz="1200">
              <a:latin typeface="Open Sans"/>
              <a:ea typeface="Open Sans"/>
              <a:cs typeface="Open Sans"/>
              <a:sym typeface="Open Sans"/>
            </a:endParaRPr>
          </a:p>
        </p:txBody>
      </p:sp>
      <p:sp>
        <p:nvSpPr>
          <p:cNvPr id="719" name="Shape 719"/>
          <p:cNvSpPr/>
          <p:nvPr/>
        </p:nvSpPr>
        <p:spPr>
          <a:xfrm>
            <a:off x="2569354" y="4079650"/>
            <a:ext cx="587100" cy="981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20" name="Shape 720"/>
          <p:cNvGrpSpPr/>
          <p:nvPr/>
        </p:nvGrpSpPr>
        <p:grpSpPr>
          <a:xfrm>
            <a:off x="4704775" y="2489250"/>
            <a:ext cx="4347900" cy="2111975"/>
            <a:chOff x="4704775" y="2489250"/>
            <a:chExt cx="4347900" cy="2111975"/>
          </a:xfrm>
        </p:grpSpPr>
        <p:sp>
          <p:nvSpPr>
            <p:cNvPr id="721" name="Shape 721"/>
            <p:cNvSpPr/>
            <p:nvPr/>
          </p:nvSpPr>
          <p:spPr>
            <a:xfrm>
              <a:off x="5356975" y="3731525"/>
              <a:ext cx="3695700" cy="86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message: {</a:t>
              </a:r>
              <a:endParaRPr sz="1200">
                <a:solidFill>
                  <a:schemeClr val="dk1"/>
                </a:solidFill>
                <a:latin typeface="Courier New"/>
                <a:ea typeface="Courier New"/>
                <a:cs typeface="Courier New"/>
                <a:sym typeface="Courier New"/>
              </a:endParaRPr>
            </a:p>
            <a:p>
              <a:pPr indent="0" lvl="0" marL="0" rtl="0">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name: ‘HAL’,</a:t>
              </a:r>
              <a:endParaRPr sz="1200">
                <a:solidFill>
                  <a:schemeClr val="dk1"/>
                </a:solidFill>
                <a:latin typeface="Courier New"/>
                <a:ea typeface="Courier New"/>
                <a:cs typeface="Courier New"/>
                <a:sym typeface="Courier New"/>
              </a:endParaRPr>
            </a:p>
            <a:p>
              <a:pPr indent="0" lvl="0" marL="0" rtl="0">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message: ‘I am a HAL 900 computer’,</a:t>
              </a:r>
              <a:endParaRPr sz="1200">
                <a:solidFill>
                  <a:schemeClr val="dk1"/>
                </a:solidFill>
                <a:latin typeface="Courier New"/>
                <a:ea typeface="Courier New"/>
                <a:cs typeface="Courier New"/>
                <a:sym typeface="Courier New"/>
              </a:endParaRPr>
            </a:p>
            <a:p>
              <a:pPr indent="0" lvl="0" marL="0" rtl="0">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key: mockKey ++</a:t>
              </a:r>
              <a:endParaRPr sz="1200">
                <a:solidFill>
                  <a:schemeClr val="dk1"/>
                </a:solidFill>
                <a:latin typeface="Courier New"/>
                <a:ea typeface="Courier New"/>
                <a:cs typeface="Courier New"/>
                <a:sym typeface="Courier New"/>
              </a:endParaRPr>
            </a:p>
            <a:p>
              <a:pPr indent="0" lvl="0" marL="0" rtl="0">
                <a:spcBef>
                  <a:spcPts val="0"/>
                </a:spcBef>
                <a:spcAft>
                  <a:spcPts val="0"/>
                </a:spcAft>
                <a:buNone/>
              </a:pPr>
              <a:r>
                <a:rPr lang="en" sz="1200">
                  <a:solidFill>
                    <a:schemeClr val="dk1"/>
                  </a:solidFill>
                  <a:latin typeface="Courier New"/>
                  <a:ea typeface="Courier New"/>
                  <a:cs typeface="Courier New"/>
                  <a:sym typeface="Courier New"/>
                </a:rPr>
                <a:t>}</a:t>
              </a:r>
              <a:endParaRPr/>
            </a:p>
          </p:txBody>
        </p:sp>
        <p:cxnSp>
          <p:nvCxnSpPr>
            <p:cNvPr id="722" name="Shape 722"/>
            <p:cNvCxnSpPr/>
            <p:nvPr/>
          </p:nvCxnSpPr>
          <p:spPr>
            <a:xfrm>
              <a:off x="4704775" y="2489250"/>
              <a:ext cx="851700" cy="1200600"/>
            </a:xfrm>
            <a:prstGeom prst="straightConnector1">
              <a:avLst/>
            </a:prstGeom>
            <a:noFill/>
            <a:ln cap="flat" cmpd="sng" w="19050">
              <a:solidFill>
                <a:schemeClr val="dk2"/>
              </a:solidFill>
              <a:prstDash val="solid"/>
              <a:round/>
              <a:headEnd len="med" w="med" type="none"/>
              <a:tailEnd len="med" w="med" type="triangle"/>
            </a:ln>
          </p:spPr>
        </p:cxnSp>
        <p:sp>
          <p:nvSpPr>
            <p:cNvPr id="723" name="Shape 723"/>
            <p:cNvSpPr txBox="1"/>
            <p:nvPr/>
          </p:nvSpPr>
          <p:spPr>
            <a:xfrm>
              <a:off x="5538000" y="3135550"/>
              <a:ext cx="28527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Each message has fields called: name, message, and key</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pic>
        <p:nvPicPr>
          <p:cNvPr id="728" name="Shape 728"/>
          <p:cNvPicPr preferRelativeResize="0"/>
          <p:nvPr/>
        </p:nvPicPr>
        <p:blipFill>
          <a:blip r:embed="rId3">
            <a:alphaModFix/>
          </a:blip>
          <a:stretch>
            <a:fillRect/>
          </a:stretch>
        </p:blipFill>
        <p:spPr>
          <a:xfrm>
            <a:off x="1113375" y="1017725"/>
            <a:ext cx="7213351" cy="4023709"/>
          </a:xfrm>
          <a:prstGeom prst="rect">
            <a:avLst/>
          </a:prstGeom>
          <a:noFill/>
          <a:ln>
            <a:noFill/>
          </a:ln>
        </p:spPr>
      </p:pic>
      <p:sp>
        <p:nvSpPr>
          <p:cNvPr id="729" name="Shape 7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latin typeface="Open Sans"/>
                <a:ea typeface="Open Sans"/>
                <a:cs typeface="Open Sans"/>
                <a:sym typeface="Open Sans"/>
              </a:rPr>
              <a:t>Showing the Messages</a:t>
            </a:r>
            <a:endParaRPr>
              <a:latin typeface="Open Sans"/>
              <a:ea typeface="Open Sans"/>
              <a:cs typeface="Open Sans"/>
              <a:sym typeface="Open Sans"/>
            </a:endParaRPr>
          </a:p>
          <a:p>
            <a:pPr indent="0" lvl="0" marL="0" rtl="0">
              <a:spcBef>
                <a:spcPts val="0"/>
              </a:spcBef>
              <a:spcAft>
                <a:spcPts val="0"/>
              </a:spcAft>
              <a:buNone/>
            </a:pPr>
            <a:r>
              <a:t/>
            </a:r>
            <a:endParaRPr>
              <a:latin typeface="Open Sans"/>
              <a:ea typeface="Open Sans"/>
              <a:cs typeface="Open Sans"/>
              <a:sym typeface="Open Sans"/>
            </a:endParaRPr>
          </a:p>
        </p:txBody>
      </p:sp>
      <p:sp>
        <p:nvSpPr>
          <p:cNvPr id="730" name="Shape 730"/>
          <p:cNvSpPr/>
          <p:nvPr/>
        </p:nvSpPr>
        <p:spPr>
          <a:xfrm>
            <a:off x="1831317" y="3886368"/>
            <a:ext cx="1405200" cy="4740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6AA84F"/>
              </a:solidFill>
            </a:endParaRPr>
          </a:p>
        </p:txBody>
      </p:sp>
      <p:sp>
        <p:nvSpPr>
          <p:cNvPr id="731" name="Shape 731"/>
          <p:cNvSpPr/>
          <p:nvPr/>
        </p:nvSpPr>
        <p:spPr>
          <a:xfrm>
            <a:off x="1831325" y="1845750"/>
            <a:ext cx="3870600" cy="6225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sp>
        <p:nvSpPr>
          <p:cNvPr id="732" name="Shape 732"/>
          <p:cNvSpPr/>
          <p:nvPr/>
        </p:nvSpPr>
        <p:spPr>
          <a:xfrm>
            <a:off x="6024150" y="2020825"/>
            <a:ext cx="2302800" cy="168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Open Sans"/>
                <a:ea typeface="Open Sans"/>
                <a:cs typeface="Open Sans"/>
                <a:sym typeface="Open Sans"/>
              </a:rPr>
              <a:t>Red lines should be removed</a:t>
            </a:r>
            <a:endParaRPr sz="1200">
              <a:latin typeface="Open Sans"/>
              <a:ea typeface="Open Sans"/>
              <a:cs typeface="Open Sans"/>
              <a:sym typeface="Open Sans"/>
            </a:endParaRPr>
          </a:p>
        </p:txBody>
      </p:sp>
      <p:sp>
        <p:nvSpPr>
          <p:cNvPr id="733" name="Shape 733"/>
          <p:cNvSpPr/>
          <p:nvPr/>
        </p:nvSpPr>
        <p:spPr>
          <a:xfrm>
            <a:off x="6024025" y="2199925"/>
            <a:ext cx="2302800" cy="168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Open Sans"/>
                <a:ea typeface="Open Sans"/>
                <a:cs typeface="Open Sans"/>
                <a:sym typeface="Open Sans"/>
              </a:rPr>
              <a:t>Green lines should be added</a:t>
            </a:r>
            <a:endParaRPr sz="1200">
              <a:latin typeface="Open Sans"/>
              <a:ea typeface="Open Sans"/>
              <a:cs typeface="Open Sans"/>
              <a:sym typeface="Open Sans"/>
            </a:endParaRPr>
          </a:p>
        </p:txBody>
      </p:sp>
      <p:sp>
        <p:nvSpPr>
          <p:cNvPr id="734" name="Shape 734"/>
          <p:cNvSpPr/>
          <p:nvPr/>
        </p:nvSpPr>
        <p:spPr>
          <a:xfrm>
            <a:off x="2569354" y="4079650"/>
            <a:ext cx="587100" cy="981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735" name="Shape 735"/>
          <p:cNvPicPr preferRelativeResize="0"/>
          <p:nvPr/>
        </p:nvPicPr>
        <p:blipFill rotWithShape="1">
          <a:blip r:embed="rId4">
            <a:alphaModFix/>
          </a:blip>
          <a:srcRect b="30315" l="0" r="53205" t="27279"/>
          <a:stretch/>
        </p:blipFill>
        <p:spPr>
          <a:xfrm>
            <a:off x="5086925" y="106330"/>
            <a:ext cx="2487024" cy="1186625"/>
          </a:xfrm>
          <a:prstGeom prst="rect">
            <a:avLst/>
          </a:prstGeom>
          <a:noFill/>
          <a:ln cap="flat" cmpd="sng" w="9525">
            <a:solidFill>
              <a:srgbClr val="EFEFEF"/>
            </a:solidFill>
            <a:prstDash val="solid"/>
            <a:round/>
            <a:headEnd len="sm" w="sm" type="none"/>
            <a:tailEnd len="sm" w="sm" type="none"/>
          </a:ln>
        </p:spPr>
      </p:pic>
      <p:cxnSp>
        <p:nvCxnSpPr>
          <p:cNvPr id="736" name="Shape 736"/>
          <p:cNvCxnSpPr/>
          <p:nvPr/>
        </p:nvCxnSpPr>
        <p:spPr>
          <a:xfrm flipH="1" rot="10800000">
            <a:off x="2621200" y="1321125"/>
            <a:ext cx="2451600" cy="586500"/>
          </a:xfrm>
          <a:prstGeom prst="straightConnector1">
            <a:avLst/>
          </a:prstGeom>
          <a:noFill/>
          <a:ln cap="flat" cmpd="sng" w="19050">
            <a:solidFill>
              <a:srgbClr val="9900FF"/>
            </a:solidFill>
            <a:prstDash val="solid"/>
            <a:round/>
            <a:headEnd len="med" w="med" type="none"/>
            <a:tailEnd len="med" w="med" type="triangle"/>
          </a:ln>
        </p:spPr>
      </p:cxnSp>
      <p:sp>
        <p:nvSpPr>
          <p:cNvPr id="737" name="Shape 737"/>
          <p:cNvSpPr/>
          <p:nvPr/>
        </p:nvSpPr>
        <p:spPr>
          <a:xfrm>
            <a:off x="5086925" y="650000"/>
            <a:ext cx="2409300" cy="5865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pic>
        <p:nvPicPr>
          <p:cNvPr id="742" name="Shape 742"/>
          <p:cNvPicPr preferRelativeResize="0"/>
          <p:nvPr/>
        </p:nvPicPr>
        <p:blipFill>
          <a:blip r:embed="rId3">
            <a:alphaModFix/>
          </a:blip>
          <a:stretch>
            <a:fillRect/>
          </a:stretch>
        </p:blipFill>
        <p:spPr>
          <a:xfrm>
            <a:off x="1113375" y="1017725"/>
            <a:ext cx="7213351" cy="4023709"/>
          </a:xfrm>
          <a:prstGeom prst="rect">
            <a:avLst/>
          </a:prstGeom>
          <a:noFill/>
          <a:ln>
            <a:noFill/>
          </a:ln>
        </p:spPr>
      </p:pic>
      <p:sp>
        <p:nvSpPr>
          <p:cNvPr id="743" name="Shape 7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latin typeface="Open Sans"/>
                <a:ea typeface="Open Sans"/>
                <a:cs typeface="Open Sans"/>
                <a:sym typeface="Open Sans"/>
              </a:rPr>
              <a:t>Showing the Messages</a:t>
            </a:r>
            <a:endParaRPr>
              <a:latin typeface="Open Sans"/>
              <a:ea typeface="Open Sans"/>
              <a:cs typeface="Open Sans"/>
              <a:sym typeface="Open Sans"/>
            </a:endParaRPr>
          </a:p>
          <a:p>
            <a:pPr indent="0" lvl="0" marL="0" rtl="0">
              <a:spcBef>
                <a:spcPts val="0"/>
              </a:spcBef>
              <a:spcAft>
                <a:spcPts val="0"/>
              </a:spcAft>
              <a:buNone/>
            </a:pPr>
            <a:r>
              <a:t/>
            </a:r>
            <a:endParaRPr>
              <a:latin typeface="Open Sans"/>
              <a:ea typeface="Open Sans"/>
              <a:cs typeface="Open Sans"/>
              <a:sym typeface="Open Sans"/>
            </a:endParaRPr>
          </a:p>
        </p:txBody>
      </p:sp>
      <p:sp>
        <p:nvSpPr>
          <p:cNvPr id="744" name="Shape 744"/>
          <p:cNvSpPr/>
          <p:nvPr/>
        </p:nvSpPr>
        <p:spPr>
          <a:xfrm>
            <a:off x="1831317" y="3886368"/>
            <a:ext cx="1405200" cy="4740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6AA84F"/>
              </a:solidFill>
            </a:endParaRPr>
          </a:p>
        </p:txBody>
      </p:sp>
      <p:sp>
        <p:nvSpPr>
          <p:cNvPr id="745" name="Shape 745"/>
          <p:cNvSpPr/>
          <p:nvPr/>
        </p:nvSpPr>
        <p:spPr>
          <a:xfrm>
            <a:off x="1831325" y="1845750"/>
            <a:ext cx="3870600" cy="6225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sp>
        <p:nvSpPr>
          <p:cNvPr id="746" name="Shape 746"/>
          <p:cNvSpPr/>
          <p:nvPr/>
        </p:nvSpPr>
        <p:spPr>
          <a:xfrm>
            <a:off x="6024150" y="2020825"/>
            <a:ext cx="2302800" cy="168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Open Sans"/>
                <a:ea typeface="Open Sans"/>
                <a:cs typeface="Open Sans"/>
                <a:sym typeface="Open Sans"/>
              </a:rPr>
              <a:t>Red lines should be removed</a:t>
            </a:r>
            <a:endParaRPr sz="1200">
              <a:latin typeface="Open Sans"/>
              <a:ea typeface="Open Sans"/>
              <a:cs typeface="Open Sans"/>
              <a:sym typeface="Open Sans"/>
            </a:endParaRPr>
          </a:p>
        </p:txBody>
      </p:sp>
      <p:sp>
        <p:nvSpPr>
          <p:cNvPr id="747" name="Shape 747"/>
          <p:cNvSpPr/>
          <p:nvPr/>
        </p:nvSpPr>
        <p:spPr>
          <a:xfrm>
            <a:off x="6024025" y="2199925"/>
            <a:ext cx="2302800" cy="168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Open Sans"/>
                <a:ea typeface="Open Sans"/>
                <a:cs typeface="Open Sans"/>
                <a:sym typeface="Open Sans"/>
              </a:rPr>
              <a:t>Green lines should be added</a:t>
            </a:r>
            <a:endParaRPr sz="1200">
              <a:latin typeface="Open Sans"/>
              <a:ea typeface="Open Sans"/>
              <a:cs typeface="Open Sans"/>
              <a:sym typeface="Open Sans"/>
            </a:endParaRPr>
          </a:p>
        </p:txBody>
      </p:sp>
      <p:sp>
        <p:nvSpPr>
          <p:cNvPr id="748" name="Shape 748"/>
          <p:cNvSpPr/>
          <p:nvPr/>
        </p:nvSpPr>
        <p:spPr>
          <a:xfrm>
            <a:off x="2569354" y="4079650"/>
            <a:ext cx="587100" cy="981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749" name="Shape 749"/>
          <p:cNvPicPr preferRelativeResize="0"/>
          <p:nvPr/>
        </p:nvPicPr>
        <p:blipFill rotWithShape="1">
          <a:blip r:embed="rId4">
            <a:alphaModFix/>
          </a:blip>
          <a:srcRect b="30315" l="0" r="53205" t="27279"/>
          <a:stretch/>
        </p:blipFill>
        <p:spPr>
          <a:xfrm>
            <a:off x="5178775" y="3490580"/>
            <a:ext cx="2487024" cy="1186625"/>
          </a:xfrm>
          <a:prstGeom prst="rect">
            <a:avLst/>
          </a:prstGeom>
          <a:noFill/>
          <a:ln cap="flat" cmpd="sng" w="9525">
            <a:solidFill>
              <a:srgbClr val="EFEFEF"/>
            </a:solidFill>
            <a:prstDash val="solid"/>
            <a:round/>
            <a:headEnd len="sm" w="sm" type="none"/>
            <a:tailEnd len="sm" w="sm" type="none"/>
          </a:ln>
        </p:spPr>
      </p:pic>
      <p:sp>
        <p:nvSpPr>
          <p:cNvPr id="750" name="Shape 750"/>
          <p:cNvSpPr/>
          <p:nvPr/>
        </p:nvSpPr>
        <p:spPr>
          <a:xfrm>
            <a:off x="2402050" y="3718075"/>
            <a:ext cx="834600" cy="1683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1" name="Shape 751"/>
          <p:cNvSpPr/>
          <p:nvPr/>
        </p:nvSpPr>
        <p:spPr>
          <a:xfrm>
            <a:off x="5211000" y="3550425"/>
            <a:ext cx="935700" cy="3708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752" name="Shape 752"/>
          <p:cNvCxnSpPr>
            <a:endCxn id="751" idx="1"/>
          </p:cNvCxnSpPr>
          <p:nvPr/>
        </p:nvCxnSpPr>
        <p:spPr>
          <a:xfrm flipH="1" rot="10800000">
            <a:off x="3236700" y="3735825"/>
            <a:ext cx="1974300" cy="66300"/>
          </a:xfrm>
          <a:prstGeom prst="straightConnector1">
            <a:avLst/>
          </a:prstGeom>
          <a:noFill/>
          <a:ln cap="flat" cmpd="sng" w="19050">
            <a:solidFill>
              <a:srgbClr val="FF00FF"/>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nvSpPr>
        <p:spPr>
          <a:xfrm>
            <a:off x="2907255" y="181275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grpSp>
        <p:nvGrpSpPr>
          <p:cNvPr id="73" name="Shape 73"/>
          <p:cNvGrpSpPr/>
          <p:nvPr/>
        </p:nvGrpSpPr>
        <p:grpSpPr>
          <a:xfrm>
            <a:off x="596550" y="1126250"/>
            <a:ext cx="6034200" cy="3890800"/>
            <a:chOff x="596550" y="592850"/>
            <a:chExt cx="6034200" cy="3890800"/>
          </a:xfrm>
        </p:grpSpPr>
        <p:sp>
          <p:nvSpPr>
            <p:cNvPr id="74" name="Shape 74"/>
            <p:cNvSpPr/>
            <p:nvPr/>
          </p:nvSpPr>
          <p:spPr>
            <a:xfrm>
              <a:off x="596550" y="659850"/>
              <a:ext cx="6034200" cy="259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a:off x="2904575" y="1301130"/>
              <a:ext cx="3408900" cy="287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a:off x="895645" y="1281580"/>
              <a:ext cx="1695900" cy="28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7" name="Shape 77"/>
            <p:cNvGrpSpPr/>
            <p:nvPr/>
          </p:nvGrpSpPr>
          <p:grpSpPr>
            <a:xfrm>
              <a:off x="596550" y="592850"/>
              <a:ext cx="6034200" cy="3890800"/>
              <a:chOff x="596550" y="592850"/>
              <a:chExt cx="6034200" cy="3890800"/>
            </a:xfrm>
          </p:grpSpPr>
          <p:sp>
            <p:nvSpPr>
              <p:cNvPr id="78" name="Shape 78"/>
              <p:cNvSpPr/>
              <p:nvPr/>
            </p:nvSpPr>
            <p:spPr>
              <a:xfrm>
                <a:off x="596550" y="659850"/>
                <a:ext cx="6034200" cy="382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Clr>
                    <a:srgbClr val="000000"/>
                  </a:buClr>
                  <a:buSzPts val="1100"/>
                  <a:buFont typeface="Arial"/>
                  <a:buNone/>
                </a:pPr>
                <a:r>
                  <a:t/>
                </a:r>
                <a:endParaRPr/>
              </a:p>
            </p:txBody>
          </p:sp>
          <p:grpSp>
            <p:nvGrpSpPr>
              <p:cNvPr id="79" name="Shape 79"/>
              <p:cNvGrpSpPr/>
              <p:nvPr/>
            </p:nvGrpSpPr>
            <p:grpSpPr>
              <a:xfrm>
                <a:off x="2914350" y="1271800"/>
                <a:ext cx="3408900" cy="2894400"/>
                <a:chOff x="2914350" y="1271800"/>
                <a:chExt cx="3408900" cy="2894400"/>
              </a:xfrm>
            </p:grpSpPr>
            <p:sp>
              <p:nvSpPr>
                <p:cNvPr id="80" name="Shape 80"/>
                <p:cNvSpPr/>
                <p:nvPr/>
              </p:nvSpPr>
              <p:spPr>
                <a:xfrm>
                  <a:off x="2914350" y="1271800"/>
                  <a:ext cx="3408900" cy="28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1" name="Shape 81"/>
                <p:cNvCxnSpPr/>
                <p:nvPr/>
              </p:nvCxnSpPr>
              <p:spPr>
                <a:xfrm>
                  <a:off x="2922350" y="3615450"/>
                  <a:ext cx="3398400" cy="0"/>
                </a:xfrm>
                <a:prstGeom prst="straightConnector1">
                  <a:avLst/>
                </a:prstGeom>
                <a:noFill/>
                <a:ln cap="flat" cmpd="sng" w="9525">
                  <a:solidFill>
                    <a:schemeClr val="dk2"/>
                  </a:solidFill>
                  <a:prstDash val="solid"/>
                  <a:round/>
                  <a:headEnd len="med" w="med" type="none"/>
                  <a:tailEnd len="med" w="med" type="none"/>
                </a:ln>
              </p:spPr>
            </p:cxnSp>
            <p:sp>
              <p:nvSpPr>
                <p:cNvPr id="82" name="Shape 82"/>
                <p:cNvSpPr/>
                <p:nvPr/>
              </p:nvSpPr>
              <p:spPr>
                <a:xfrm>
                  <a:off x="5565575" y="3751425"/>
                  <a:ext cx="615600" cy="2595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Send</a:t>
                  </a:r>
                  <a:endParaRPr sz="1200">
                    <a:solidFill>
                      <a:srgbClr val="FFFFFF"/>
                    </a:solidFill>
                  </a:endParaRPr>
                </a:p>
              </p:txBody>
            </p:sp>
            <p:cxnSp>
              <p:nvCxnSpPr>
                <p:cNvPr id="83" name="Shape 83"/>
                <p:cNvCxnSpPr/>
                <p:nvPr/>
              </p:nvCxnSpPr>
              <p:spPr>
                <a:xfrm>
                  <a:off x="2988000" y="4022325"/>
                  <a:ext cx="2470800" cy="0"/>
                </a:xfrm>
                <a:prstGeom prst="straightConnector1">
                  <a:avLst/>
                </a:prstGeom>
                <a:noFill/>
                <a:ln cap="flat" cmpd="sng" w="9525">
                  <a:solidFill>
                    <a:schemeClr val="dk2"/>
                  </a:solidFill>
                  <a:prstDash val="solid"/>
                  <a:round/>
                  <a:headEnd len="med" w="med" type="none"/>
                  <a:tailEnd len="med" w="med" type="none"/>
                </a:ln>
              </p:spPr>
            </p:cxnSp>
            <p:sp>
              <p:nvSpPr>
                <p:cNvPr id="84" name="Shape 84"/>
                <p:cNvSpPr/>
                <p:nvPr/>
              </p:nvSpPr>
              <p:spPr>
                <a:xfrm>
                  <a:off x="3464125" y="1444750"/>
                  <a:ext cx="2717100" cy="75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 </a:t>
                  </a:r>
                  <a:endParaRPr/>
                </a:p>
              </p:txBody>
            </p:sp>
            <p:sp>
              <p:nvSpPr>
                <p:cNvPr id="85" name="Shape 85"/>
                <p:cNvSpPr/>
                <p:nvPr/>
              </p:nvSpPr>
              <p:spPr>
                <a:xfrm>
                  <a:off x="2988000" y="2361025"/>
                  <a:ext cx="1264200" cy="356100"/>
                </a:xfrm>
                <a:prstGeom prst="roundRect">
                  <a:avLst>
                    <a:gd fmla="val 16667" name="adj"/>
                  </a:avLst>
                </a:prstGeom>
                <a:solidFill>
                  <a:srgbClr val="9FC5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a:off x="4301375" y="2792525"/>
                  <a:ext cx="1879800" cy="35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7" name="Shape 87"/>
              <p:cNvGrpSpPr/>
              <p:nvPr/>
            </p:nvGrpSpPr>
            <p:grpSpPr>
              <a:xfrm>
                <a:off x="596550" y="592850"/>
                <a:ext cx="6034200" cy="326502"/>
                <a:chOff x="596550" y="592850"/>
                <a:chExt cx="6034200" cy="326502"/>
              </a:xfrm>
            </p:grpSpPr>
            <p:sp>
              <p:nvSpPr>
                <p:cNvPr id="88" name="Shape 88"/>
                <p:cNvSpPr/>
                <p:nvPr/>
              </p:nvSpPr>
              <p:spPr>
                <a:xfrm>
                  <a:off x="596550" y="652886"/>
                  <a:ext cx="6034200" cy="259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89" name="Shape 89"/>
                <p:cNvPicPr preferRelativeResize="0"/>
                <p:nvPr/>
              </p:nvPicPr>
              <p:blipFill>
                <a:blip r:embed="rId3">
                  <a:alphaModFix/>
                </a:blip>
                <a:stretch>
                  <a:fillRect/>
                </a:stretch>
              </p:blipFill>
              <p:spPr>
                <a:xfrm>
                  <a:off x="6145950" y="659852"/>
                  <a:ext cx="259500" cy="259500"/>
                </a:xfrm>
                <a:prstGeom prst="rect">
                  <a:avLst/>
                </a:prstGeom>
                <a:noFill/>
                <a:ln>
                  <a:noFill/>
                </a:ln>
              </p:spPr>
            </p:pic>
            <p:sp>
              <p:nvSpPr>
                <p:cNvPr id="90" name="Shape 90"/>
                <p:cNvSpPr txBox="1"/>
                <p:nvPr/>
              </p:nvSpPr>
              <p:spPr>
                <a:xfrm>
                  <a:off x="875075" y="592850"/>
                  <a:ext cx="1695900" cy="24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FFFFFF"/>
                      </a:solidFill>
                      <a:latin typeface="Comic Sans MS"/>
                      <a:ea typeface="Comic Sans MS"/>
                      <a:cs typeface="Comic Sans MS"/>
                      <a:sym typeface="Comic Sans MS"/>
                    </a:rPr>
                    <a:t>Chat Box</a:t>
                  </a:r>
                  <a:endParaRPr b="1">
                    <a:solidFill>
                      <a:srgbClr val="FFFFFF"/>
                    </a:solidFill>
                    <a:latin typeface="Comic Sans MS"/>
                    <a:ea typeface="Comic Sans MS"/>
                    <a:cs typeface="Comic Sans MS"/>
                    <a:sym typeface="Comic Sans MS"/>
                  </a:endParaRPr>
                </a:p>
              </p:txBody>
            </p:sp>
          </p:grpSp>
          <p:grpSp>
            <p:nvGrpSpPr>
              <p:cNvPr id="91" name="Shape 91"/>
              <p:cNvGrpSpPr/>
              <p:nvPr/>
            </p:nvGrpSpPr>
            <p:grpSpPr>
              <a:xfrm>
                <a:off x="905425" y="1271800"/>
                <a:ext cx="1695900" cy="3043417"/>
                <a:chOff x="905425" y="1271800"/>
                <a:chExt cx="1695900" cy="3043417"/>
              </a:xfrm>
            </p:grpSpPr>
            <p:sp>
              <p:nvSpPr>
                <p:cNvPr id="92" name="Shape 92"/>
                <p:cNvSpPr/>
                <p:nvPr/>
              </p:nvSpPr>
              <p:spPr>
                <a:xfrm>
                  <a:off x="905425" y="1271800"/>
                  <a:ext cx="1695900" cy="28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93" name="Shape 93"/>
                <p:cNvCxnSpPr/>
                <p:nvPr/>
              </p:nvCxnSpPr>
              <p:spPr>
                <a:xfrm>
                  <a:off x="909950" y="17920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94" name="Shape 94"/>
                <p:cNvCxnSpPr/>
                <p:nvPr/>
              </p:nvCxnSpPr>
              <p:spPr>
                <a:xfrm>
                  <a:off x="909950" y="23254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95" name="Shape 95"/>
                <p:cNvCxnSpPr/>
                <p:nvPr/>
              </p:nvCxnSpPr>
              <p:spPr>
                <a:xfrm>
                  <a:off x="909950" y="28588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96" name="Shape 96"/>
                <p:cNvCxnSpPr/>
                <p:nvPr/>
              </p:nvCxnSpPr>
              <p:spPr>
                <a:xfrm>
                  <a:off x="909950" y="33922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97" name="Shape 97"/>
                <p:cNvCxnSpPr/>
                <p:nvPr/>
              </p:nvCxnSpPr>
              <p:spPr>
                <a:xfrm>
                  <a:off x="909950" y="3925625"/>
                  <a:ext cx="1689900" cy="0"/>
                </a:xfrm>
                <a:prstGeom prst="straightConnector1">
                  <a:avLst/>
                </a:prstGeom>
                <a:noFill/>
                <a:ln cap="flat" cmpd="sng" w="9525">
                  <a:solidFill>
                    <a:schemeClr val="dk2"/>
                  </a:solidFill>
                  <a:prstDash val="solid"/>
                  <a:round/>
                  <a:headEnd len="med" w="med" type="none"/>
                  <a:tailEnd len="med" w="med" type="none"/>
                </a:ln>
              </p:spPr>
            </p:cxnSp>
            <p:sp>
              <p:nvSpPr>
                <p:cNvPr id="98" name="Shape 98"/>
                <p:cNvSpPr txBox="1"/>
                <p:nvPr/>
              </p:nvSpPr>
              <p:spPr>
                <a:xfrm>
                  <a:off x="927405" y="12967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99" name="Shape 99"/>
                <p:cNvSpPr txBox="1"/>
                <p:nvPr/>
              </p:nvSpPr>
              <p:spPr>
                <a:xfrm>
                  <a:off x="927405" y="23635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100" name="Shape 100"/>
                <p:cNvSpPr txBox="1"/>
                <p:nvPr/>
              </p:nvSpPr>
              <p:spPr>
                <a:xfrm>
                  <a:off x="927405" y="28969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101" name="Shape 101"/>
                <p:cNvSpPr txBox="1"/>
                <p:nvPr/>
              </p:nvSpPr>
              <p:spPr>
                <a:xfrm>
                  <a:off x="927405" y="34303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pic>
              <p:nvPicPr>
                <p:cNvPr id="102" name="Shape 102"/>
                <p:cNvPicPr preferRelativeResize="0"/>
                <p:nvPr/>
              </p:nvPicPr>
              <p:blipFill>
                <a:blip r:embed="rId4">
                  <a:alphaModFix/>
                </a:blip>
                <a:stretch>
                  <a:fillRect/>
                </a:stretch>
              </p:blipFill>
              <p:spPr>
                <a:xfrm>
                  <a:off x="1488925" y="3783242"/>
                  <a:ext cx="531950" cy="531975"/>
                </a:xfrm>
                <a:prstGeom prst="rect">
                  <a:avLst/>
                </a:prstGeom>
                <a:noFill/>
                <a:ln>
                  <a:noFill/>
                </a:ln>
              </p:spPr>
            </p:pic>
            <p:sp>
              <p:nvSpPr>
                <p:cNvPr id="103" name="Shape 103"/>
                <p:cNvSpPr txBox="1"/>
                <p:nvPr/>
              </p:nvSpPr>
              <p:spPr>
                <a:xfrm>
                  <a:off x="927405" y="18301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800"/>
                    </a:spcAft>
                    <a:buNone/>
                  </a:pPr>
                  <a:r>
                    <a:rPr lang="en" sz="2100">
                      <a:solidFill>
                        <a:schemeClr val="dk1"/>
                      </a:solidFill>
                    </a:rPr>
                    <a:t>🐼</a:t>
                  </a:r>
                  <a:endParaRPr sz="2100">
                    <a:solidFill>
                      <a:schemeClr val="dk1"/>
                    </a:solidFill>
                  </a:endParaRPr>
                </a:p>
              </p:txBody>
            </p:sp>
          </p:grpSp>
        </p:grpSp>
      </p:grpSp>
      <p:sp>
        <p:nvSpPr>
          <p:cNvPr id="104" name="Shape 104"/>
          <p:cNvSpPr txBox="1"/>
          <p:nvPr/>
        </p:nvSpPr>
        <p:spPr>
          <a:xfrm>
            <a:off x="2907255" y="2842427"/>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800"/>
              </a:spcAft>
              <a:buNone/>
            </a:pPr>
            <a:r>
              <a:rPr lang="en" sz="2100">
                <a:solidFill>
                  <a:schemeClr val="dk1"/>
                </a:solidFill>
              </a:rPr>
              <a:t>🐼</a:t>
            </a:r>
            <a:endParaRPr sz="2100">
              <a:solidFill>
                <a:schemeClr val="dk1"/>
              </a:solidFill>
            </a:endParaRPr>
          </a:p>
        </p:txBody>
      </p:sp>
      <p:sp>
        <p:nvSpPr>
          <p:cNvPr id="105" name="Shape 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What is React - Components and the DOM	</a:t>
            </a:r>
            <a:endParaRPr>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pic>
        <p:nvPicPr>
          <p:cNvPr id="757" name="Shape 757"/>
          <p:cNvPicPr preferRelativeResize="0"/>
          <p:nvPr/>
        </p:nvPicPr>
        <p:blipFill>
          <a:blip r:embed="rId3">
            <a:alphaModFix/>
          </a:blip>
          <a:stretch>
            <a:fillRect/>
          </a:stretch>
        </p:blipFill>
        <p:spPr>
          <a:xfrm>
            <a:off x="1113375" y="1017725"/>
            <a:ext cx="7213351" cy="4023709"/>
          </a:xfrm>
          <a:prstGeom prst="rect">
            <a:avLst/>
          </a:prstGeom>
          <a:noFill/>
          <a:ln>
            <a:noFill/>
          </a:ln>
        </p:spPr>
      </p:pic>
      <p:sp>
        <p:nvSpPr>
          <p:cNvPr id="758" name="Shape 7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latin typeface="Open Sans"/>
                <a:ea typeface="Open Sans"/>
                <a:cs typeface="Open Sans"/>
                <a:sym typeface="Open Sans"/>
              </a:rPr>
              <a:t>Showing the Messages</a:t>
            </a:r>
            <a:endParaRPr>
              <a:latin typeface="Open Sans"/>
              <a:ea typeface="Open Sans"/>
              <a:cs typeface="Open Sans"/>
              <a:sym typeface="Open Sans"/>
            </a:endParaRPr>
          </a:p>
          <a:p>
            <a:pPr indent="0" lvl="0" marL="0" rtl="0">
              <a:spcBef>
                <a:spcPts val="0"/>
              </a:spcBef>
              <a:spcAft>
                <a:spcPts val="0"/>
              </a:spcAft>
              <a:buNone/>
            </a:pPr>
            <a:r>
              <a:t/>
            </a:r>
            <a:endParaRPr>
              <a:latin typeface="Open Sans"/>
              <a:ea typeface="Open Sans"/>
              <a:cs typeface="Open Sans"/>
              <a:sym typeface="Open Sans"/>
            </a:endParaRPr>
          </a:p>
        </p:txBody>
      </p:sp>
      <p:sp>
        <p:nvSpPr>
          <p:cNvPr id="759" name="Shape 759"/>
          <p:cNvSpPr/>
          <p:nvPr/>
        </p:nvSpPr>
        <p:spPr>
          <a:xfrm>
            <a:off x="1831317" y="3886368"/>
            <a:ext cx="1405200" cy="4740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6AA84F"/>
              </a:solidFill>
            </a:endParaRPr>
          </a:p>
        </p:txBody>
      </p:sp>
      <p:sp>
        <p:nvSpPr>
          <p:cNvPr id="760" name="Shape 760"/>
          <p:cNvSpPr/>
          <p:nvPr/>
        </p:nvSpPr>
        <p:spPr>
          <a:xfrm>
            <a:off x="1831325" y="1845750"/>
            <a:ext cx="3870600" cy="6225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sp>
        <p:nvSpPr>
          <p:cNvPr id="761" name="Shape 761"/>
          <p:cNvSpPr/>
          <p:nvPr/>
        </p:nvSpPr>
        <p:spPr>
          <a:xfrm>
            <a:off x="6024150" y="2020825"/>
            <a:ext cx="2302800" cy="168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Open Sans"/>
                <a:ea typeface="Open Sans"/>
                <a:cs typeface="Open Sans"/>
                <a:sym typeface="Open Sans"/>
              </a:rPr>
              <a:t>Red lines should be removed</a:t>
            </a:r>
            <a:endParaRPr sz="1200">
              <a:latin typeface="Open Sans"/>
              <a:ea typeface="Open Sans"/>
              <a:cs typeface="Open Sans"/>
              <a:sym typeface="Open Sans"/>
            </a:endParaRPr>
          </a:p>
        </p:txBody>
      </p:sp>
      <p:sp>
        <p:nvSpPr>
          <p:cNvPr id="762" name="Shape 762"/>
          <p:cNvSpPr/>
          <p:nvPr/>
        </p:nvSpPr>
        <p:spPr>
          <a:xfrm>
            <a:off x="6024025" y="2199925"/>
            <a:ext cx="2302800" cy="168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200">
                <a:latin typeface="Open Sans"/>
                <a:ea typeface="Open Sans"/>
                <a:cs typeface="Open Sans"/>
                <a:sym typeface="Open Sans"/>
              </a:rPr>
              <a:t>Green lines should be added</a:t>
            </a:r>
            <a:endParaRPr sz="1200">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Shape 7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Making A Component</a:t>
            </a:r>
            <a:endParaRPr>
              <a:latin typeface="Open Sans"/>
              <a:ea typeface="Open Sans"/>
              <a:cs typeface="Open Sans"/>
              <a:sym typeface="Open Sans"/>
            </a:endParaRPr>
          </a:p>
        </p:txBody>
      </p:sp>
      <p:sp>
        <p:nvSpPr>
          <p:cNvPr id="768" name="Shape 7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You can make React components to modularize the UI</a:t>
            </a:r>
            <a:endParaRPr>
              <a:latin typeface="Open Sans"/>
              <a:ea typeface="Open Sans"/>
              <a:cs typeface="Open Sans"/>
              <a:sym typeface="Open Sans"/>
            </a:endParaRPr>
          </a:p>
          <a:p>
            <a:pPr indent="0" lvl="0" marL="0" rtl="0">
              <a:spcBef>
                <a:spcPts val="1600"/>
              </a:spcBef>
              <a:spcAft>
                <a:spcPts val="0"/>
              </a:spcAft>
              <a:buNone/>
            </a:pPr>
            <a:r>
              <a:rPr lang="en">
                <a:latin typeface="Open Sans"/>
                <a:ea typeface="Open Sans"/>
                <a:cs typeface="Open Sans"/>
                <a:sym typeface="Open Sans"/>
              </a:rPr>
              <a:t>We are going to make each message a component</a:t>
            </a:r>
            <a:endParaRPr>
              <a:latin typeface="Open Sans"/>
              <a:ea typeface="Open Sans"/>
              <a:cs typeface="Open Sans"/>
              <a:sym typeface="Open Sans"/>
            </a:endParaRPr>
          </a:p>
          <a:p>
            <a:pPr indent="0" lvl="0" marL="0" rtl="0">
              <a:spcBef>
                <a:spcPts val="1600"/>
              </a:spcBef>
              <a:spcAft>
                <a:spcPts val="1600"/>
              </a:spcAft>
              <a:buNone/>
            </a:pPr>
            <a:r>
              <a:t/>
            </a:r>
            <a:endParaRPr>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Shape 7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Common React/JS mistakes and Best Practices</a:t>
            </a:r>
            <a:endParaRPr>
              <a:latin typeface="Open Sans"/>
              <a:ea typeface="Open Sans"/>
              <a:cs typeface="Open Sans"/>
              <a:sym typeface="Open Sans"/>
            </a:endParaRPr>
          </a:p>
        </p:txBody>
      </p:sp>
      <p:sp>
        <p:nvSpPr>
          <p:cNvPr id="774" name="Shape 7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1000"/>
              </a:spcBef>
              <a:spcAft>
                <a:spcPts val="0"/>
              </a:spcAft>
              <a:buSzPts val="1800"/>
              <a:buFont typeface="Open Sans"/>
              <a:buChar char="●"/>
            </a:pPr>
            <a:r>
              <a:rPr lang="en">
                <a:latin typeface="Open Sans"/>
                <a:ea typeface="Open Sans"/>
                <a:cs typeface="Open Sans"/>
                <a:sym typeface="Open Sans"/>
              </a:rPr>
              <a:t>Syntax errors, like missing  </a:t>
            </a:r>
            <a:r>
              <a:rPr lang="en">
                <a:highlight>
                  <a:srgbClr val="EFEFEF"/>
                </a:highlight>
                <a:latin typeface="Consolas"/>
                <a:ea typeface="Consolas"/>
                <a:cs typeface="Consolas"/>
                <a:sym typeface="Consolas"/>
              </a:rPr>
              <a:t>,</a:t>
            </a:r>
            <a:r>
              <a:rPr lang="en">
                <a:latin typeface="Consolas"/>
                <a:ea typeface="Consolas"/>
                <a:cs typeface="Consolas"/>
                <a:sym typeface="Consolas"/>
              </a:rPr>
              <a:t> </a:t>
            </a:r>
            <a:r>
              <a:rPr lang="en">
                <a:highlight>
                  <a:srgbClr val="EFEFEF"/>
                </a:highlight>
                <a:latin typeface="Consolas"/>
                <a:ea typeface="Consolas"/>
                <a:cs typeface="Consolas"/>
                <a:sym typeface="Consolas"/>
              </a:rPr>
              <a:t>.</a:t>
            </a:r>
            <a:r>
              <a:rPr lang="en">
                <a:latin typeface="Consolas"/>
                <a:ea typeface="Consolas"/>
                <a:cs typeface="Consolas"/>
                <a:sym typeface="Consolas"/>
              </a:rPr>
              <a:t> </a:t>
            </a:r>
            <a:r>
              <a:rPr lang="en">
                <a:highlight>
                  <a:srgbClr val="EFEFEF"/>
                </a:highlight>
                <a:latin typeface="Consolas"/>
                <a:ea typeface="Consolas"/>
                <a:cs typeface="Consolas"/>
                <a:sym typeface="Consolas"/>
              </a:rPr>
              <a:t>;</a:t>
            </a:r>
            <a:r>
              <a:rPr lang="en">
                <a:latin typeface="Consolas"/>
                <a:ea typeface="Consolas"/>
                <a:cs typeface="Consolas"/>
                <a:sym typeface="Consolas"/>
              </a:rPr>
              <a:t> </a:t>
            </a:r>
            <a:r>
              <a:rPr lang="en">
                <a:highlight>
                  <a:srgbClr val="EFEFEF"/>
                </a:highlight>
                <a:latin typeface="Consolas"/>
                <a:ea typeface="Consolas"/>
                <a:cs typeface="Consolas"/>
                <a:sym typeface="Consolas"/>
              </a:rPr>
              <a:t>{</a:t>
            </a:r>
            <a:r>
              <a:rPr lang="en">
                <a:latin typeface="Open Sans"/>
                <a:ea typeface="Open Sans"/>
                <a:cs typeface="Open Sans"/>
                <a:sym typeface="Open Sans"/>
              </a:rPr>
              <a:t> or </a:t>
            </a:r>
            <a:r>
              <a:rPr lang="en">
                <a:highlight>
                  <a:srgbClr val="EFEFEF"/>
                </a:highlight>
                <a:latin typeface="Consolas"/>
                <a:ea typeface="Consolas"/>
                <a:cs typeface="Consolas"/>
                <a:sym typeface="Consolas"/>
              </a:rPr>
              <a:t>(</a:t>
            </a:r>
            <a:endParaRPr>
              <a:latin typeface="Open Sans"/>
              <a:ea typeface="Open Sans"/>
              <a:cs typeface="Open Sans"/>
              <a:sym typeface="Open Sans"/>
            </a:endParaRPr>
          </a:p>
          <a:p>
            <a:pPr indent="-342900" lvl="0" marL="457200" rtl="0">
              <a:spcBef>
                <a:spcPts val="1600"/>
              </a:spcBef>
              <a:spcAft>
                <a:spcPts val="0"/>
              </a:spcAft>
              <a:buSzPts val="1800"/>
              <a:buFont typeface="Open Sans"/>
              <a:buChar char="●"/>
            </a:pPr>
            <a:r>
              <a:rPr lang="en">
                <a:latin typeface="Open Sans"/>
                <a:ea typeface="Open Sans"/>
                <a:cs typeface="Open Sans"/>
                <a:sym typeface="Open Sans"/>
              </a:rPr>
              <a:t>Mixing up </a:t>
            </a:r>
            <a:r>
              <a:rPr lang="en">
                <a:highlight>
                  <a:srgbClr val="EFEFEF"/>
                </a:highlight>
                <a:latin typeface="Consolas"/>
                <a:ea typeface="Consolas"/>
                <a:cs typeface="Consolas"/>
                <a:sym typeface="Consolas"/>
              </a:rPr>
              <a:t>,</a:t>
            </a:r>
            <a:r>
              <a:rPr lang="en">
                <a:latin typeface="Open Sans"/>
                <a:ea typeface="Open Sans"/>
                <a:cs typeface="Open Sans"/>
                <a:sym typeface="Open Sans"/>
              </a:rPr>
              <a:t> with </a:t>
            </a:r>
            <a:r>
              <a:rPr lang="en">
                <a:highlight>
                  <a:srgbClr val="EFEFEF"/>
                </a:highlight>
                <a:latin typeface="Consolas"/>
                <a:ea typeface="Consolas"/>
                <a:cs typeface="Consolas"/>
                <a:sym typeface="Consolas"/>
              </a:rPr>
              <a:t>.</a:t>
            </a:r>
            <a:r>
              <a:rPr lang="en">
                <a:latin typeface="Open Sans"/>
                <a:ea typeface="Open Sans"/>
                <a:cs typeface="Open Sans"/>
                <a:sym typeface="Open Sans"/>
              </a:rPr>
              <a:t>  OR </a:t>
            </a:r>
            <a:r>
              <a:rPr lang="en">
                <a:highlight>
                  <a:srgbClr val="EFEFEF"/>
                </a:highlight>
                <a:latin typeface="Consolas"/>
                <a:ea typeface="Consolas"/>
                <a:cs typeface="Consolas"/>
                <a:sym typeface="Consolas"/>
              </a:rPr>
              <a:t>(</a:t>
            </a:r>
            <a:r>
              <a:rPr lang="en">
                <a:latin typeface="Open Sans"/>
                <a:ea typeface="Open Sans"/>
                <a:cs typeface="Open Sans"/>
                <a:sym typeface="Open Sans"/>
              </a:rPr>
              <a:t> with </a:t>
            </a:r>
            <a:r>
              <a:rPr lang="en">
                <a:highlight>
                  <a:srgbClr val="EFEFEF"/>
                </a:highlight>
                <a:latin typeface="Consolas"/>
                <a:ea typeface="Consolas"/>
                <a:cs typeface="Consolas"/>
                <a:sym typeface="Consolas"/>
              </a:rPr>
              <a:t>{</a:t>
            </a:r>
            <a:endParaRPr>
              <a:latin typeface="Open Sans"/>
              <a:ea typeface="Open Sans"/>
              <a:cs typeface="Open Sans"/>
              <a:sym typeface="Open Sans"/>
            </a:endParaRPr>
          </a:p>
          <a:p>
            <a:pPr indent="-342900" lvl="0" marL="457200" rtl="0">
              <a:spcBef>
                <a:spcPts val="1600"/>
              </a:spcBef>
              <a:spcAft>
                <a:spcPts val="0"/>
              </a:spcAft>
              <a:buSzPts val="1800"/>
              <a:buFont typeface="Open Sans"/>
              <a:buChar char="●"/>
            </a:pPr>
            <a:r>
              <a:rPr lang="en">
                <a:latin typeface="Open Sans"/>
                <a:ea typeface="Open Sans"/>
                <a:cs typeface="Open Sans"/>
                <a:sym typeface="Open Sans"/>
              </a:rPr>
              <a:t>Misspellig or mis-caSing variable names</a:t>
            </a:r>
            <a:endParaRPr>
              <a:latin typeface="Open Sans"/>
              <a:ea typeface="Open Sans"/>
              <a:cs typeface="Open Sans"/>
              <a:sym typeface="Open Sans"/>
            </a:endParaRPr>
          </a:p>
          <a:p>
            <a:pPr indent="-342900" lvl="0" marL="457200" rtl="0">
              <a:spcBef>
                <a:spcPts val="1600"/>
              </a:spcBef>
              <a:spcAft>
                <a:spcPts val="0"/>
              </a:spcAft>
              <a:buSzPts val="1800"/>
              <a:buFont typeface="Open Sans"/>
              <a:buChar char="●"/>
            </a:pPr>
            <a:r>
              <a:rPr lang="en">
                <a:latin typeface="Open Sans"/>
                <a:ea typeface="Open Sans"/>
                <a:cs typeface="Open Sans"/>
                <a:sym typeface="Open Sans"/>
              </a:rPr>
              <a:t>Missing keywords like var, const, let or import</a:t>
            </a:r>
            <a:endParaRPr>
              <a:latin typeface="Open Sans"/>
              <a:ea typeface="Open Sans"/>
              <a:cs typeface="Open Sans"/>
              <a:sym typeface="Open Sans"/>
            </a:endParaRPr>
          </a:p>
          <a:p>
            <a:pPr indent="0" lvl="0" marL="0" rtl="0">
              <a:spcBef>
                <a:spcPts val="1600"/>
              </a:spcBef>
              <a:spcAft>
                <a:spcPts val="1600"/>
              </a:spcAft>
              <a:buNone/>
            </a:pPr>
            <a:r>
              <a:t/>
            </a:r>
            <a:endParaRPr>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graphicFrame>
        <p:nvGraphicFramePr>
          <p:cNvPr id="779" name="Shape 779"/>
          <p:cNvGraphicFramePr/>
          <p:nvPr/>
        </p:nvGraphicFramePr>
        <p:xfrm>
          <a:off x="1225900" y="1629388"/>
          <a:ext cx="3000000" cy="3000000"/>
        </p:xfrm>
        <a:graphic>
          <a:graphicData uri="http://schemas.openxmlformats.org/drawingml/2006/table">
            <a:tbl>
              <a:tblPr>
                <a:noFill/>
                <a:tableStyleId>{25DAB8E6-88B4-4960-9E6D-40195043587C}</a:tableStyleId>
              </a:tblPr>
              <a:tblGrid>
                <a:gridCol w="1294600"/>
                <a:gridCol w="5397600"/>
              </a:tblGrid>
              <a:tr h="658050">
                <a:tc>
                  <a:txBody>
                    <a:bodyPr>
                      <a:noAutofit/>
                    </a:bodyPr>
                    <a:lstStyle/>
                    <a:p>
                      <a:pPr indent="0" lvl="0" marL="0" rtl="0" algn="ctr">
                        <a:spcBef>
                          <a:spcPts val="0"/>
                        </a:spcBef>
                        <a:spcAft>
                          <a:spcPts val="0"/>
                        </a:spcAft>
                        <a:buNone/>
                      </a:pPr>
                      <a:r>
                        <a:rPr b="1" lang="en" sz="2000">
                          <a:latin typeface="Consolas"/>
                          <a:ea typeface="Consolas"/>
                          <a:cs typeface="Consolas"/>
                          <a:sym typeface="Consolas"/>
                        </a:rPr>
                        <a:t>const</a:t>
                      </a:r>
                      <a:endParaRPr b="1" sz="2000">
                        <a:latin typeface="Consolas"/>
                        <a:ea typeface="Consolas"/>
                        <a:cs typeface="Consolas"/>
                        <a:sym typeface="Consolas"/>
                      </a:endParaRPr>
                    </a:p>
                  </a:txBody>
                  <a:tcPr marT="91425" marB="91425" marR="91425" marL="91425" anchor="ctr"/>
                </a:tc>
                <a:tc>
                  <a:txBody>
                    <a:bodyPr>
                      <a:noAutofit/>
                    </a:bodyPr>
                    <a:lstStyle/>
                    <a:p>
                      <a:pPr indent="0" lvl="0" marL="0" rtl="0">
                        <a:lnSpc>
                          <a:spcPct val="115000"/>
                        </a:lnSpc>
                        <a:spcBef>
                          <a:spcPts val="0"/>
                        </a:spcBef>
                        <a:spcAft>
                          <a:spcPts val="0"/>
                        </a:spcAft>
                        <a:buNone/>
                      </a:pPr>
                      <a:r>
                        <a:rPr lang="en" sz="2000">
                          <a:solidFill>
                            <a:schemeClr val="dk1"/>
                          </a:solidFill>
                          <a:latin typeface="Open Sans"/>
                          <a:ea typeface="Open Sans"/>
                          <a:cs typeface="Open Sans"/>
                          <a:sym typeface="Open Sans"/>
                        </a:rPr>
                        <a:t>Variable is instantiated once and cannot be changed.</a:t>
                      </a:r>
                      <a:endParaRPr sz="2000">
                        <a:latin typeface="Open Sans"/>
                        <a:ea typeface="Open Sans"/>
                        <a:cs typeface="Open Sans"/>
                        <a:sym typeface="Open Sans"/>
                      </a:endParaRPr>
                    </a:p>
                  </a:txBody>
                  <a:tcPr marT="91425" marB="91425" marR="91425" marL="91425"/>
                </a:tc>
              </a:tr>
              <a:tr h="712425">
                <a:tc>
                  <a:txBody>
                    <a:bodyPr>
                      <a:noAutofit/>
                    </a:bodyPr>
                    <a:lstStyle/>
                    <a:p>
                      <a:pPr indent="0" lvl="0" marL="0" marR="0" rtl="0" algn="ctr">
                        <a:lnSpc>
                          <a:spcPct val="100000"/>
                        </a:lnSpc>
                        <a:spcBef>
                          <a:spcPts val="0"/>
                        </a:spcBef>
                        <a:spcAft>
                          <a:spcPts val="0"/>
                        </a:spcAft>
                        <a:buNone/>
                      </a:pPr>
                      <a:r>
                        <a:rPr b="1" lang="en" sz="2000">
                          <a:latin typeface="Consolas"/>
                          <a:ea typeface="Consolas"/>
                          <a:cs typeface="Consolas"/>
                          <a:sym typeface="Consolas"/>
                        </a:rPr>
                        <a:t>let</a:t>
                      </a:r>
                      <a:endParaRPr b="1" sz="2000">
                        <a:latin typeface="Consolas"/>
                        <a:ea typeface="Consolas"/>
                        <a:cs typeface="Consolas"/>
                        <a:sym typeface="Consolas"/>
                      </a:endParaRPr>
                    </a:p>
                  </a:txBody>
                  <a:tcPr marT="91425" marB="91425" marR="91425" marL="91425" anchor="ctr"/>
                </a:tc>
                <a:tc>
                  <a:txBody>
                    <a:bodyPr>
                      <a:noAutofit/>
                    </a:bodyPr>
                    <a:lstStyle/>
                    <a:p>
                      <a:pPr indent="0" lvl="0" marL="0" rtl="0">
                        <a:lnSpc>
                          <a:spcPct val="115000"/>
                        </a:lnSpc>
                        <a:spcBef>
                          <a:spcPts val="0"/>
                        </a:spcBef>
                        <a:spcAft>
                          <a:spcPts val="0"/>
                        </a:spcAft>
                        <a:buNone/>
                      </a:pPr>
                      <a:r>
                        <a:rPr lang="en" sz="2000">
                          <a:solidFill>
                            <a:schemeClr val="dk1"/>
                          </a:solidFill>
                          <a:latin typeface="Open Sans"/>
                          <a:ea typeface="Open Sans"/>
                          <a:cs typeface="Open Sans"/>
                          <a:sym typeface="Open Sans"/>
                        </a:rPr>
                        <a:t>Variable can be changed and is scoped to the nearest enclosing block</a:t>
                      </a:r>
                      <a:endParaRPr sz="2000">
                        <a:latin typeface="Open Sans"/>
                        <a:ea typeface="Open Sans"/>
                        <a:cs typeface="Open Sans"/>
                        <a:sym typeface="Open Sans"/>
                      </a:endParaRPr>
                    </a:p>
                  </a:txBody>
                  <a:tcPr marT="91425" marB="91425" marR="91425" marL="91425"/>
                </a:tc>
              </a:tr>
              <a:tr h="998625">
                <a:tc>
                  <a:txBody>
                    <a:bodyPr>
                      <a:noAutofit/>
                    </a:bodyPr>
                    <a:lstStyle/>
                    <a:p>
                      <a:pPr indent="0" lvl="0" marL="0" rtl="0" algn="ctr">
                        <a:spcBef>
                          <a:spcPts val="0"/>
                        </a:spcBef>
                        <a:spcAft>
                          <a:spcPts val="0"/>
                        </a:spcAft>
                        <a:buNone/>
                      </a:pPr>
                      <a:r>
                        <a:rPr b="1" lang="en" sz="2000">
                          <a:solidFill>
                            <a:schemeClr val="dk1"/>
                          </a:solidFill>
                          <a:latin typeface="Consolas"/>
                          <a:ea typeface="Consolas"/>
                          <a:cs typeface="Consolas"/>
                          <a:sym typeface="Consolas"/>
                        </a:rPr>
                        <a:t>var </a:t>
                      </a:r>
                      <a:endParaRPr b="1" sz="2000">
                        <a:latin typeface="Consolas"/>
                        <a:ea typeface="Consolas"/>
                        <a:cs typeface="Consolas"/>
                        <a:sym typeface="Consolas"/>
                      </a:endParaRPr>
                    </a:p>
                  </a:txBody>
                  <a:tcPr marT="91425" marB="91425" marR="91425" marL="91425" anchor="ctr"/>
                </a:tc>
                <a:tc>
                  <a:txBody>
                    <a:bodyPr>
                      <a:noAutofit/>
                    </a:bodyPr>
                    <a:lstStyle/>
                    <a:p>
                      <a:pPr indent="0" lvl="0" marL="0" rtl="0">
                        <a:lnSpc>
                          <a:spcPct val="115000"/>
                        </a:lnSpc>
                        <a:spcBef>
                          <a:spcPts val="0"/>
                        </a:spcBef>
                        <a:spcAft>
                          <a:spcPts val="0"/>
                        </a:spcAft>
                        <a:buNone/>
                      </a:pPr>
                      <a:r>
                        <a:rPr lang="en" sz="2000">
                          <a:solidFill>
                            <a:schemeClr val="dk1"/>
                          </a:solidFill>
                          <a:latin typeface="Open Sans"/>
                          <a:ea typeface="Open Sans"/>
                          <a:cs typeface="Open Sans"/>
                          <a:sym typeface="Open Sans"/>
                        </a:rPr>
                        <a:t>Variable can be changed and scoped to the nearest function block</a:t>
                      </a:r>
                      <a:endParaRPr sz="2000">
                        <a:latin typeface="Open Sans"/>
                        <a:ea typeface="Open Sans"/>
                        <a:cs typeface="Open Sans"/>
                        <a:sym typeface="Open Sans"/>
                      </a:endParaRPr>
                    </a:p>
                  </a:txBody>
                  <a:tcPr marT="91425" marB="91425" marR="91425" marL="91425"/>
                </a:tc>
              </a:tr>
            </a:tbl>
          </a:graphicData>
        </a:graphic>
      </p:graphicFrame>
      <p:sp>
        <p:nvSpPr>
          <p:cNvPr id="780" name="Shape 7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Const, Let, Var</a:t>
            </a:r>
            <a:endParaRPr>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Shape 7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Open Sans"/>
                <a:ea typeface="Open Sans"/>
                <a:cs typeface="Open Sans"/>
                <a:sym typeface="Open Sans"/>
              </a:rPr>
              <a:t>Scoping</a:t>
            </a:r>
            <a:endParaRPr>
              <a:latin typeface="Open Sans"/>
              <a:ea typeface="Open Sans"/>
              <a:cs typeface="Open Sans"/>
              <a:sym typeface="Open Sans"/>
            </a:endParaRPr>
          </a:p>
        </p:txBody>
      </p:sp>
      <p:sp>
        <p:nvSpPr>
          <p:cNvPr id="786" name="Shape 786"/>
          <p:cNvSpPr txBox="1"/>
          <p:nvPr>
            <p:ph idx="1" type="body"/>
          </p:nvPr>
        </p:nvSpPr>
        <p:spPr>
          <a:xfrm>
            <a:off x="2750700" y="1498850"/>
            <a:ext cx="2948700" cy="3064200"/>
          </a:xfrm>
          <a:prstGeom prst="rect">
            <a:avLst/>
          </a:prstGeom>
          <a:solidFill>
            <a:srgbClr val="F3F3F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nSpc>
                <a:spcPct val="100000"/>
              </a:lnSpc>
              <a:spcBef>
                <a:spcPts val="0"/>
              </a:spcBef>
              <a:spcAft>
                <a:spcPts val="0"/>
              </a:spcAft>
              <a:buNone/>
            </a:pPr>
            <a:r>
              <a:rPr b="1" lang="en" sz="1600">
                <a:latin typeface="Consolas"/>
                <a:ea typeface="Consolas"/>
                <a:cs typeface="Consolas"/>
                <a:sym typeface="Consolas"/>
              </a:rPr>
              <a:t>function() {</a:t>
            </a:r>
            <a:endParaRPr b="1" sz="1600">
              <a:latin typeface="Consolas"/>
              <a:ea typeface="Consolas"/>
              <a:cs typeface="Consolas"/>
              <a:sym typeface="Consolas"/>
            </a:endParaRPr>
          </a:p>
          <a:p>
            <a:pPr indent="0" lvl="0" marL="0" rtl="0">
              <a:lnSpc>
                <a:spcPct val="100000"/>
              </a:lnSpc>
              <a:spcBef>
                <a:spcPts val="0"/>
              </a:spcBef>
              <a:spcAft>
                <a:spcPts val="0"/>
              </a:spcAft>
              <a:buNone/>
            </a:pPr>
            <a:r>
              <a:rPr b="1" lang="en" sz="1600">
                <a:latin typeface="Consolas"/>
                <a:ea typeface="Consolas"/>
                <a:cs typeface="Consolas"/>
                <a:sym typeface="Consolas"/>
              </a:rPr>
              <a:t>  if (true) {</a:t>
            </a:r>
            <a:endParaRPr b="1" sz="1600">
              <a:latin typeface="Consolas"/>
              <a:ea typeface="Consolas"/>
              <a:cs typeface="Consolas"/>
              <a:sym typeface="Consolas"/>
            </a:endParaRPr>
          </a:p>
          <a:p>
            <a:pPr indent="0" lvl="0" marL="0" rtl="0">
              <a:lnSpc>
                <a:spcPct val="100000"/>
              </a:lnSpc>
              <a:spcBef>
                <a:spcPts val="0"/>
              </a:spcBef>
              <a:spcAft>
                <a:spcPts val="0"/>
              </a:spcAft>
              <a:buNone/>
            </a:pPr>
            <a:r>
              <a:rPr b="1" lang="en" sz="1600">
                <a:latin typeface="Consolas"/>
                <a:ea typeface="Consolas"/>
                <a:cs typeface="Consolas"/>
                <a:sym typeface="Consolas"/>
              </a:rPr>
              <a:t>    let b = 'b';</a:t>
            </a:r>
            <a:endParaRPr b="1" sz="1600">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rPr b="1" lang="en" sz="1600">
                <a:latin typeface="Consolas"/>
                <a:ea typeface="Consolas"/>
                <a:cs typeface="Consolas"/>
                <a:sym typeface="Consolas"/>
              </a:rPr>
              <a:t>    var c = 'c';</a:t>
            </a:r>
            <a:endParaRPr b="1" sz="1600">
              <a:latin typeface="Consolas"/>
              <a:ea typeface="Consolas"/>
              <a:cs typeface="Consolas"/>
              <a:sym typeface="Consolas"/>
            </a:endParaRPr>
          </a:p>
          <a:p>
            <a:pPr indent="0" lvl="0" marL="0" rtl="0">
              <a:lnSpc>
                <a:spcPct val="100000"/>
              </a:lnSpc>
              <a:spcBef>
                <a:spcPts val="0"/>
              </a:spcBef>
              <a:spcAft>
                <a:spcPts val="0"/>
              </a:spcAft>
              <a:buNone/>
            </a:pPr>
            <a:r>
              <a:rPr b="1" lang="en" sz="1600">
                <a:latin typeface="Consolas"/>
                <a:ea typeface="Consolas"/>
                <a:cs typeface="Consolas"/>
                <a:sym typeface="Consolas"/>
              </a:rPr>
              <a:t>        </a:t>
            </a:r>
            <a:endParaRPr b="1" sz="1600">
              <a:latin typeface="Consolas"/>
              <a:ea typeface="Consolas"/>
              <a:cs typeface="Consolas"/>
              <a:sym typeface="Consolas"/>
            </a:endParaRPr>
          </a:p>
          <a:p>
            <a:pPr indent="0" lvl="0" marL="0" rtl="0">
              <a:lnSpc>
                <a:spcPct val="100000"/>
              </a:lnSpc>
              <a:spcBef>
                <a:spcPts val="0"/>
              </a:spcBef>
              <a:spcAft>
                <a:spcPts val="0"/>
              </a:spcAft>
              <a:buNone/>
            </a:pPr>
            <a:r>
              <a:rPr b="1" lang="en" sz="1600">
                <a:latin typeface="Consolas"/>
                <a:ea typeface="Consolas"/>
                <a:cs typeface="Consolas"/>
                <a:sym typeface="Consolas"/>
              </a:rPr>
              <a:t>    </a:t>
            </a:r>
            <a:r>
              <a:rPr b="1" lang="en" sz="1600">
                <a:solidFill>
                  <a:srgbClr val="38761D"/>
                </a:solidFill>
                <a:latin typeface="Consolas"/>
                <a:ea typeface="Consolas"/>
                <a:cs typeface="Consolas"/>
                <a:sym typeface="Consolas"/>
              </a:rPr>
              <a:t>console.log(b);</a:t>
            </a:r>
            <a:endParaRPr b="1" sz="1600">
              <a:solidFill>
                <a:srgbClr val="38761D"/>
              </a:solidFill>
              <a:latin typeface="Consolas"/>
              <a:ea typeface="Consolas"/>
              <a:cs typeface="Consolas"/>
              <a:sym typeface="Consolas"/>
            </a:endParaRPr>
          </a:p>
          <a:p>
            <a:pPr indent="0" lvl="0" marL="0" rtl="0">
              <a:lnSpc>
                <a:spcPct val="100000"/>
              </a:lnSpc>
              <a:spcBef>
                <a:spcPts val="0"/>
              </a:spcBef>
              <a:spcAft>
                <a:spcPts val="0"/>
              </a:spcAft>
              <a:buNone/>
            </a:pPr>
            <a:r>
              <a:rPr b="1" lang="en" sz="1600">
                <a:solidFill>
                  <a:srgbClr val="38761D"/>
                </a:solidFill>
                <a:latin typeface="Consolas"/>
                <a:ea typeface="Consolas"/>
                <a:cs typeface="Consolas"/>
                <a:sym typeface="Consolas"/>
              </a:rPr>
              <a:t>    console.log(c);</a:t>
            </a:r>
            <a:endParaRPr b="1" sz="1600">
              <a:solidFill>
                <a:srgbClr val="38761D"/>
              </a:solidFill>
              <a:latin typeface="Consolas"/>
              <a:ea typeface="Consolas"/>
              <a:cs typeface="Consolas"/>
              <a:sym typeface="Consolas"/>
            </a:endParaRPr>
          </a:p>
          <a:p>
            <a:pPr indent="0" lvl="0" marL="0" rtl="0">
              <a:lnSpc>
                <a:spcPct val="100000"/>
              </a:lnSpc>
              <a:spcBef>
                <a:spcPts val="0"/>
              </a:spcBef>
              <a:spcAft>
                <a:spcPts val="0"/>
              </a:spcAft>
              <a:buNone/>
            </a:pPr>
            <a:r>
              <a:rPr b="1" lang="en" sz="1600">
                <a:latin typeface="Consolas"/>
                <a:ea typeface="Consolas"/>
                <a:cs typeface="Consolas"/>
                <a:sym typeface="Consolas"/>
              </a:rPr>
              <a:t>  }</a:t>
            </a:r>
            <a:endParaRPr b="1" sz="1600">
              <a:latin typeface="Consolas"/>
              <a:ea typeface="Consolas"/>
              <a:cs typeface="Consolas"/>
              <a:sym typeface="Consolas"/>
            </a:endParaRPr>
          </a:p>
          <a:p>
            <a:pPr indent="0" lvl="0" marL="0" rtl="0">
              <a:lnSpc>
                <a:spcPct val="100000"/>
              </a:lnSpc>
              <a:spcBef>
                <a:spcPts val="0"/>
              </a:spcBef>
              <a:spcAft>
                <a:spcPts val="0"/>
              </a:spcAft>
              <a:buNone/>
            </a:pPr>
            <a:r>
              <a:rPr b="1" lang="en" sz="1600">
                <a:latin typeface="Consolas"/>
                <a:ea typeface="Consolas"/>
                <a:cs typeface="Consolas"/>
                <a:sym typeface="Consolas"/>
              </a:rPr>
              <a:t>  </a:t>
            </a:r>
            <a:r>
              <a:rPr b="1" lang="en" sz="1600">
                <a:solidFill>
                  <a:srgbClr val="A61C00"/>
                </a:solidFill>
                <a:latin typeface="Consolas"/>
                <a:ea typeface="Consolas"/>
                <a:cs typeface="Consolas"/>
                <a:sym typeface="Consolas"/>
              </a:rPr>
              <a:t>console.log(b);</a:t>
            </a:r>
            <a:endParaRPr b="1" sz="1600">
              <a:solidFill>
                <a:srgbClr val="A61C00"/>
              </a:solidFill>
              <a:latin typeface="Consolas"/>
              <a:ea typeface="Consolas"/>
              <a:cs typeface="Consolas"/>
              <a:sym typeface="Consolas"/>
            </a:endParaRPr>
          </a:p>
          <a:p>
            <a:pPr indent="0" lvl="0" marL="0" rtl="0">
              <a:lnSpc>
                <a:spcPct val="100000"/>
              </a:lnSpc>
              <a:spcBef>
                <a:spcPts val="0"/>
              </a:spcBef>
              <a:spcAft>
                <a:spcPts val="0"/>
              </a:spcAft>
              <a:buNone/>
            </a:pPr>
            <a:r>
              <a:rPr b="1" lang="en" sz="1600">
                <a:latin typeface="Consolas"/>
                <a:ea typeface="Consolas"/>
                <a:cs typeface="Consolas"/>
                <a:sym typeface="Consolas"/>
              </a:rPr>
              <a:t>  </a:t>
            </a:r>
            <a:r>
              <a:rPr b="1" lang="en" sz="1600">
                <a:solidFill>
                  <a:srgbClr val="38761D"/>
                </a:solidFill>
                <a:latin typeface="Consolas"/>
                <a:ea typeface="Consolas"/>
                <a:cs typeface="Consolas"/>
                <a:sym typeface="Consolas"/>
              </a:rPr>
              <a:t>console.log(c);</a:t>
            </a:r>
            <a:endParaRPr b="1" sz="1600">
              <a:solidFill>
                <a:srgbClr val="38761D"/>
              </a:solidFill>
              <a:latin typeface="Consolas"/>
              <a:ea typeface="Consolas"/>
              <a:cs typeface="Consolas"/>
              <a:sym typeface="Consolas"/>
            </a:endParaRPr>
          </a:p>
          <a:p>
            <a:pPr indent="0" lvl="0" marL="0" rtl="0">
              <a:lnSpc>
                <a:spcPct val="100000"/>
              </a:lnSpc>
              <a:spcBef>
                <a:spcPts val="0"/>
              </a:spcBef>
              <a:spcAft>
                <a:spcPts val="0"/>
              </a:spcAft>
              <a:buNone/>
            </a:pPr>
            <a:r>
              <a:rPr b="1" lang="en" sz="1600">
                <a:latin typeface="Consolas"/>
                <a:ea typeface="Consolas"/>
                <a:cs typeface="Consolas"/>
                <a:sym typeface="Consolas"/>
              </a:rPr>
              <a:t>}</a:t>
            </a:r>
            <a:endParaRPr b="1" sz="900">
              <a:latin typeface="Consolas"/>
              <a:ea typeface="Consolas"/>
              <a:cs typeface="Consolas"/>
              <a:sym typeface="Consolas"/>
            </a:endParaRPr>
          </a:p>
        </p:txBody>
      </p:sp>
      <p:pic>
        <p:nvPicPr>
          <p:cNvPr descr="File:Echo curation alt check mark.svg - Wikimedia Commons" id="787" name="Shape 787"/>
          <p:cNvPicPr preferRelativeResize="0"/>
          <p:nvPr/>
        </p:nvPicPr>
        <p:blipFill rotWithShape="1">
          <a:blip r:embed="rId3">
            <a:alphaModFix/>
          </a:blip>
          <a:srcRect b="22311" l="20773" r="0" t="0"/>
          <a:stretch/>
        </p:blipFill>
        <p:spPr>
          <a:xfrm>
            <a:off x="5007850" y="2896813"/>
            <a:ext cx="273574" cy="268275"/>
          </a:xfrm>
          <a:prstGeom prst="rect">
            <a:avLst/>
          </a:prstGeom>
          <a:noFill/>
          <a:ln>
            <a:noFill/>
          </a:ln>
        </p:spPr>
      </p:pic>
      <p:pic>
        <p:nvPicPr>
          <p:cNvPr descr="File:Echo curation alt check mark.svg - Wikimedia Commons" id="788" name="Shape 788"/>
          <p:cNvPicPr preferRelativeResize="0"/>
          <p:nvPr/>
        </p:nvPicPr>
        <p:blipFill rotWithShape="1">
          <a:blip r:embed="rId3">
            <a:alphaModFix/>
          </a:blip>
          <a:srcRect b="22311" l="20773" r="0" t="0"/>
          <a:stretch/>
        </p:blipFill>
        <p:spPr>
          <a:xfrm>
            <a:off x="5007850" y="3125413"/>
            <a:ext cx="273574" cy="268275"/>
          </a:xfrm>
          <a:prstGeom prst="rect">
            <a:avLst/>
          </a:prstGeom>
          <a:noFill/>
          <a:ln>
            <a:noFill/>
          </a:ln>
        </p:spPr>
      </p:pic>
      <p:pic>
        <p:nvPicPr>
          <p:cNvPr descr="File:Echo curation alt check mark.svg - Wikimedia Commons" id="789" name="Shape 789"/>
          <p:cNvPicPr preferRelativeResize="0"/>
          <p:nvPr/>
        </p:nvPicPr>
        <p:blipFill rotWithShape="1">
          <a:blip r:embed="rId3">
            <a:alphaModFix/>
          </a:blip>
          <a:srcRect b="22311" l="20773" r="0" t="0"/>
          <a:stretch/>
        </p:blipFill>
        <p:spPr>
          <a:xfrm>
            <a:off x="4779250" y="3899238"/>
            <a:ext cx="273574" cy="268275"/>
          </a:xfrm>
          <a:prstGeom prst="rect">
            <a:avLst/>
          </a:prstGeom>
          <a:noFill/>
          <a:ln>
            <a:noFill/>
          </a:ln>
        </p:spPr>
      </p:pic>
      <p:pic>
        <p:nvPicPr>
          <p:cNvPr id="790" name="Shape 790"/>
          <p:cNvPicPr preferRelativeResize="0"/>
          <p:nvPr/>
        </p:nvPicPr>
        <p:blipFill>
          <a:blip r:embed="rId4">
            <a:alphaModFix/>
          </a:blip>
          <a:stretch>
            <a:fillRect/>
          </a:stretch>
        </p:blipFill>
        <p:spPr>
          <a:xfrm>
            <a:off x="4810975" y="3689125"/>
            <a:ext cx="210125" cy="2101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sp>
        <p:nvSpPr>
          <p:cNvPr id="795" name="Shape 7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The </a:t>
            </a:r>
            <a:r>
              <a:rPr i="1" lang="en">
                <a:latin typeface="Open Sans"/>
                <a:ea typeface="Open Sans"/>
                <a:cs typeface="Open Sans"/>
                <a:sym typeface="Open Sans"/>
              </a:rPr>
              <a:t>this</a:t>
            </a:r>
            <a:r>
              <a:rPr lang="en">
                <a:latin typeface="Open Sans"/>
                <a:ea typeface="Open Sans"/>
                <a:cs typeface="Open Sans"/>
                <a:sym typeface="Open Sans"/>
              </a:rPr>
              <a:t> Keyword</a:t>
            </a:r>
            <a:endParaRPr>
              <a:latin typeface="Open Sans"/>
              <a:ea typeface="Open Sans"/>
              <a:cs typeface="Open Sans"/>
              <a:sym typeface="Open Sans"/>
            </a:endParaRPr>
          </a:p>
        </p:txBody>
      </p:sp>
      <p:sp>
        <p:nvSpPr>
          <p:cNvPr id="796" name="Shape 796"/>
          <p:cNvSpPr txBox="1"/>
          <p:nvPr>
            <p:ph idx="1" type="body"/>
          </p:nvPr>
        </p:nvSpPr>
        <p:spPr>
          <a:xfrm>
            <a:off x="311700" y="1152475"/>
            <a:ext cx="38607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What is </a:t>
            </a:r>
            <a:r>
              <a:rPr i="1" lang="en">
                <a:latin typeface="Open Sans"/>
                <a:ea typeface="Open Sans"/>
                <a:cs typeface="Open Sans"/>
                <a:sym typeface="Open Sans"/>
              </a:rPr>
              <a:t>this</a:t>
            </a:r>
            <a:r>
              <a:rPr lang="en">
                <a:latin typeface="Open Sans"/>
                <a:ea typeface="Open Sans"/>
                <a:cs typeface="Open Sans"/>
                <a:sym typeface="Open Sans"/>
              </a:rPr>
              <a:t>?! </a:t>
            </a:r>
            <a:endParaRPr>
              <a:latin typeface="Open Sans"/>
              <a:ea typeface="Open Sans"/>
              <a:cs typeface="Open Sans"/>
              <a:sym typeface="Open Sans"/>
            </a:endParaRPr>
          </a:p>
          <a:p>
            <a:pPr indent="0" lvl="0" marL="0" rtl="0">
              <a:spcBef>
                <a:spcPts val="1600"/>
              </a:spcBef>
              <a:spcAft>
                <a:spcPts val="0"/>
              </a:spcAft>
              <a:buNone/>
            </a:pPr>
            <a:r>
              <a:rPr i="1" lang="en">
                <a:latin typeface="Open Sans"/>
                <a:ea typeface="Open Sans"/>
                <a:cs typeface="Open Sans"/>
                <a:sym typeface="Open Sans"/>
              </a:rPr>
              <a:t>This</a:t>
            </a:r>
            <a:r>
              <a:rPr lang="en">
                <a:latin typeface="Open Sans"/>
                <a:ea typeface="Open Sans"/>
                <a:cs typeface="Open Sans"/>
                <a:sym typeface="Open Sans"/>
              </a:rPr>
              <a:t> is a way to access different variables and methods that are bound to your component. It's essentially a reference to the class itself!</a:t>
            </a:r>
            <a:endParaRPr>
              <a:latin typeface="Open Sans"/>
              <a:ea typeface="Open Sans"/>
              <a:cs typeface="Open Sans"/>
              <a:sym typeface="Open Sans"/>
            </a:endParaRPr>
          </a:p>
          <a:p>
            <a:pPr indent="0" lvl="0" marL="0" rtl="0">
              <a:spcBef>
                <a:spcPts val="1600"/>
              </a:spcBef>
              <a:spcAft>
                <a:spcPts val="1600"/>
              </a:spcAft>
              <a:buNone/>
            </a:pPr>
            <a:r>
              <a:rPr lang="en">
                <a:latin typeface="Open Sans"/>
                <a:ea typeface="Open Sans"/>
                <a:cs typeface="Open Sans"/>
                <a:sym typeface="Open Sans"/>
              </a:rPr>
              <a:t>For now, we're only accessing variables in the props. Later, you'll see us access functions defined in the component.</a:t>
            </a:r>
            <a:endParaRPr>
              <a:latin typeface="Open Sans"/>
              <a:ea typeface="Open Sans"/>
              <a:cs typeface="Open Sans"/>
              <a:sym typeface="Open Sans"/>
            </a:endParaRPr>
          </a:p>
        </p:txBody>
      </p:sp>
      <p:pic>
        <p:nvPicPr>
          <p:cNvPr id="797" name="Shape 797"/>
          <p:cNvPicPr preferRelativeResize="0"/>
          <p:nvPr/>
        </p:nvPicPr>
        <p:blipFill>
          <a:blip r:embed="rId3">
            <a:alphaModFix/>
          </a:blip>
          <a:stretch>
            <a:fillRect/>
          </a:stretch>
        </p:blipFill>
        <p:spPr>
          <a:xfrm>
            <a:off x="3568000" y="588125"/>
            <a:ext cx="5505975" cy="360650"/>
          </a:xfrm>
          <a:prstGeom prst="rect">
            <a:avLst/>
          </a:prstGeom>
          <a:noFill/>
          <a:ln>
            <a:noFill/>
          </a:ln>
        </p:spPr>
      </p:pic>
      <p:sp>
        <p:nvSpPr>
          <p:cNvPr id="798" name="Shape 798"/>
          <p:cNvSpPr/>
          <p:nvPr/>
        </p:nvSpPr>
        <p:spPr>
          <a:xfrm>
            <a:off x="6555100" y="629400"/>
            <a:ext cx="648900" cy="2781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9" name="Shape 799"/>
          <p:cNvSpPr txBox="1"/>
          <p:nvPr/>
        </p:nvSpPr>
        <p:spPr>
          <a:xfrm>
            <a:off x="4396500" y="2297875"/>
            <a:ext cx="4708200" cy="572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005CC5"/>
                </a:solidFill>
                <a:highlight>
                  <a:srgbClr val="FFFFFF"/>
                </a:highlight>
                <a:latin typeface="Consolas"/>
                <a:ea typeface="Consolas"/>
                <a:cs typeface="Consolas"/>
                <a:sym typeface="Consolas"/>
              </a:rPr>
              <a:t>this</a:t>
            </a:r>
            <a:r>
              <a:rPr lang="en">
                <a:solidFill>
                  <a:srgbClr val="D73A49"/>
                </a:solidFill>
                <a:highlight>
                  <a:srgbClr val="FFFFFF"/>
                </a:highlight>
                <a:latin typeface="Consolas"/>
                <a:ea typeface="Consolas"/>
                <a:cs typeface="Consolas"/>
                <a:sym typeface="Consolas"/>
              </a:rPr>
              <a:t>.</a:t>
            </a:r>
            <a:r>
              <a:rPr lang="en">
                <a:solidFill>
                  <a:srgbClr val="24292E"/>
                </a:solidFill>
                <a:highlight>
                  <a:srgbClr val="FFFFFF"/>
                </a:highlight>
                <a:latin typeface="Consolas"/>
                <a:ea typeface="Consolas"/>
                <a:cs typeface="Consolas"/>
                <a:sym typeface="Consolas"/>
              </a:rPr>
              <a:t>myFunction</a:t>
            </a:r>
            <a:r>
              <a:rPr lang="en">
                <a:solidFill>
                  <a:srgbClr val="D73A49"/>
                </a:solidFill>
                <a:highlight>
                  <a:srgbClr val="FFFFFF"/>
                </a:highlight>
                <a:latin typeface="Consolas"/>
                <a:ea typeface="Consolas"/>
                <a:cs typeface="Consolas"/>
                <a:sym typeface="Consolas"/>
              </a:rPr>
              <a:t> =</a:t>
            </a:r>
            <a:r>
              <a:rPr lang="en">
                <a:solidFill>
                  <a:srgbClr val="005CC5"/>
                </a:solidFill>
                <a:highlight>
                  <a:srgbClr val="FFFFFF"/>
                </a:highlight>
                <a:latin typeface="Consolas"/>
                <a:ea typeface="Consolas"/>
                <a:cs typeface="Consolas"/>
                <a:sym typeface="Consolas"/>
              </a:rPr>
              <a:t> this</a:t>
            </a:r>
            <a:r>
              <a:rPr lang="en">
                <a:solidFill>
                  <a:srgbClr val="D73A49"/>
                </a:solidFill>
                <a:highlight>
                  <a:srgbClr val="FFFFFF"/>
                </a:highlight>
                <a:latin typeface="Consolas"/>
                <a:ea typeface="Consolas"/>
                <a:cs typeface="Consolas"/>
                <a:sym typeface="Consolas"/>
              </a:rPr>
              <a:t>.</a:t>
            </a:r>
            <a:r>
              <a:rPr lang="en">
                <a:solidFill>
                  <a:srgbClr val="24292E"/>
                </a:solidFill>
                <a:highlight>
                  <a:srgbClr val="FFFFFF"/>
                </a:highlight>
                <a:latin typeface="Consolas"/>
                <a:ea typeface="Consolas"/>
                <a:cs typeface="Consolas"/>
                <a:sym typeface="Consolas"/>
              </a:rPr>
              <a:t>myFunction</a:t>
            </a:r>
            <a:r>
              <a:rPr lang="en">
                <a:solidFill>
                  <a:srgbClr val="D73A49"/>
                </a:solidFill>
                <a:highlight>
                  <a:srgbClr val="FFFFFF"/>
                </a:highlight>
                <a:latin typeface="Consolas"/>
                <a:ea typeface="Consolas"/>
                <a:cs typeface="Consolas"/>
                <a:sym typeface="Consolas"/>
              </a:rPr>
              <a:t>.</a:t>
            </a:r>
            <a:r>
              <a:rPr lang="en">
                <a:solidFill>
                  <a:srgbClr val="6F42C1"/>
                </a:solidFill>
                <a:highlight>
                  <a:srgbClr val="FFFFFF"/>
                </a:highlight>
                <a:latin typeface="Consolas"/>
                <a:ea typeface="Consolas"/>
                <a:cs typeface="Consolas"/>
                <a:sym typeface="Consolas"/>
              </a:rPr>
              <a:t>bind</a:t>
            </a:r>
            <a:r>
              <a:rPr lang="en">
                <a:solidFill>
                  <a:srgbClr val="24292E"/>
                </a:solidFill>
                <a:highlight>
                  <a:srgbClr val="FFFFFF"/>
                </a:highlight>
                <a:latin typeface="Consolas"/>
                <a:ea typeface="Consolas"/>
                <a:cs typeface="Consolas"/>
                <a:sym typeface="Consolas"/>
              </a:rPr>
              <a:t>(</a:t>
            </a:r>
            <a:r>
              <a:rPr lang="en">
                <a:solidFill>
                  <a:srgbClr val="005CC5"/>
                </a:solidFill>
                <a:highlight>
                  <a:srgbClr val="FFFFFF"/>
                </a:highlight>
                <a:latin typeface="Consolas"/>
                <a:ea typeface="Consolas"/>
                <a:cs typeface="Consolas"/>
                <a:sym typeface="Consolas"/>
              </a:rPr>
              <a:t>this</a:t>
            </a:r>
            <a:r>
              <a:rPr lang="en">
                <a:solidFill>
                  <a:srgbClr val="24292E"/>
                </a:solidFill>
                <a:highlight>
                  <a:srgbClr val="FFFFFF"/>
                </a:highlight>
                <a:latin typeface="Consolas"/>
                <a:ea typeface="Consolas"/>
                <a:cs typeface="Consolas"/>
                <a:sym typeface="Consolas"/>
              </a:rPr>
              <a:t>);</a:t>
            </a:r>
            <a:endParaRPr/>
          </a:p>
        </p:txBody>
      </p:sp>
      <p:sp>
        <p:nvSpPr>
          <p:cNvPr id="800" name="Shape 800"/>
          <p:cNvSpPr txBox="1"/>
          <p:nvPr/>
        </p:nvSpPr>
        <p:spPr>
          <a:xfrm>
            <a:off x="4396488" y="2818800"/>
            <a:ext cx="3782400" cy="572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005CC5"/>
                </a:solidFill>
                <a:highlight>
                  <a:srgbClr val="FFFFFF"/>
                </a:highlight>
                <a:latin typeface="Consolas"/>
                <a:ea typeface="Consolas"/>
                <a:cs typeface="Consolas"/>
                <a:sym typeface="Consolas"/>
              </a:rPr>
              <a:t>this</a:t>
            </a:r>
            <a:r>
              <a:rPr lang="en">
                <a:solidFill>
                  <a:srgbClr val="D73A49"/>
                </a:solidFill>
                <a:highlight>
                  <a:srgbClr val="FFFFFF"/>
                </a:highlight>
                <a:latin typeface="Consolas"/>
                <a:ea typeface="Consolas"/>
                <a:cs typeface="Consolas"/>
                <a:sym typeface="Consolas"/>
              </a:rPr>
              <a:t>.</a:t>
            </a:r>
            <a:r>
              <a:rPr lang="en">
                <a:solidFill>
                  <a:srgbClr val="6F42C1"/>
                </a:solidFill>
                <a:highlight>
                  <a:srgbClr val="FFFFFF"/>
                </a:highlight>
                <a:latin typeface="Consolas"/>
                <a:ea typeface="Consolas"/>
                <a:cs typeface="Consolas"/>
                <a:sym typeface="Consolas"/>
              </a:rPr>
              <a:t>setState</a:t>
            </a:r>
            <a:r>
              <a:rPr lang="en">
                <a:solidFill>
                  <a:srgbClr val="24292E"/>
                </a:solidFill>
                <a:highlight>
                  <a:srgbClr val="FFFFFF"/>
                </a:highlight>
                <a:latin typeface="Consolas"/>
                <a:ea typeface="Consolas"/>
                <a:cs typeface="Consolas"/>
                <a:sym typeface="Consolas"/>
              </a:rPr>
              <a:t>({</a:t>
            </a:r>
            <a:r>
              <a:rPr lang="en">
                <a:solidFill>
                  <a:srgbClr val="032F62"/>
                </a:solidFill>
                <a:highlight>
                  <a:srgbClr val="FFFFFF"/>
                </a:highlight>
                <a:latin typeface="Consolas"/>
                <a:ea typeface="Consolas"/>
                <a:cs typeface="Consolas"/>
                <a:sym typeface="Consolas"/>
              </a:rPr>
              <a:t>name</a:t>
            </a:r>
            <a:r>
              <a:rPr lang="en">
                <a:solidFill>
                  <a:srgbClr val="005CC5"/>
                </a:solidFill>
                <a:highlight>
                  <a:srgbClr val="FFFFFF"/>
                </a:highlight>
                <a:latin typeface="Consolas"/>
                <a:ea typeface="Consolas"/>
                <a:cs typeface="Consolas"/>
                <a:sym typeface="Consolas"/>
              </a:rPr>
              <a:t>:</a:t>
            </a:r>
            <a:r>
              <a:rPr lang="en">
                <a:solidFill>
                  <a:srgbClr val="24292E"/>
                </a:solidFill>
                <a:highlight>
                  <a:srgbClr val="FFFFFF"/>
                </a:highlight>
                <a:latin typeface="Consolas"/>
                <a:ea typeface="Consolas"/>
                <a:cs typeface="Consolas"/>
                <a:sym typeface="Consolas"/>
              </a:rPr>
              <a:t> </a:t>
            </a:r>
            <a:r>
              <a:rPr lang="en">
                <a:solidFill>
                  <a:srgbClr val="032F62"/>
                </a:solidFill>
                <a:highlight>
                  <a:srgbClr val="FFFFFF"/>
                </a:highlight>
                <a:latin typeface="Consolas"/>
                <a:ea typeface="Consolas"/>
                <a:cs typeface="Consolas"/>
                <a:sym typeface="Consolas"/>
              </a:rPr>
              <a:t>'Some Value'</a:t>
            </a:r>
            <a:r>
              <a:rPr lang="en">
                <a:solidFill>
                  <a:srgbClr val="24292E"/>
                </a:solidFill>
                <a:highlight>
                  <a:srgbClr val="FFFFFF"/>
                </a:highlight>
                <a:latin typeface="Consolas"/>
                <a:ea typeface="Consolas"/>
                <a:cs typeface="Consolas"/>
                <a:sym typeface="Consolas"/>
              </a:rPr>
              <a:t>});</a:t>
            </a:r>
            <a:endParaRPr/>
          </a:p>
        </p:txBody>
      </p:sp>
      <p:sp>
        <p:nvSpPr>
          <p:cNvPr id="801" name="Shape 801"/>
          <p:cNvSpPr txBox="1"/>
          <p:nvPr>
            <p:ph idx="1" type="body"/>
          </p:nvPr>
        </p:nvSpPr>
        <p:spPr>
          <a:xfrm>
            <a:off x="4396500" y="1828675"/>
            <a:ext cx="2109600" cy="469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a:latin typeface="Open Sans"/>
                <a:ea typeface="Open Sans"/>
                <a:cs typeface="Open Sans"/>
                <a:sym typeface="Open Sans"/>
              </a:rPr>
              <a:t>Other Examples:</a:t>
            </a:r>
            <a:endParaRPr b="1">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Shape 8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Open Sans"/>
                <a:ea typeface="Open Sans"/>
                <a:cs typeface="Open Sans"/>
                <a:sym typeface="Open Sans"/>
              </a:rPr>
              <a:t>The Props</a:t>
            </a:r>
            <a:endParaRPr>
              <a:latin typeface="Open Sans"/>
              <a:ea typeface="Open Sans"/>
              <a:cs typeface="Open Sans"/>
              <a:sym typeface="Open Sans"/>
            </a:endParaRPr>
          </a:p>
        </p:txBody>
      </p:sp>
      <p:sp>
        <p:nvSpPr>
          <p:cNvPr id="807" name="Shape 807"/>
          <p:cNvSpPr txBox="1"/>
          <p:nvPr>
            <p:ph idx="1" type="body"/>
          </p:nvPr>
        </p:nvSpPr>
        <p:spPr>
          <a:xfrm>
            <a:off x="464100" y="1076275"/>
            <a:ext cx="8520600" cy="35625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a:latin typeface="Open Sans"/>
                <a:ea typeface="Open Sans"/>
                <a:cs typeface="Open Sans"/>
                <a:sym typeface="Open Sans"/>
              </a:rPr>
              <a:t>Props</a:t>
            </a:r>
            <a:r>
              <a:rPr lang="en">
                <a:latin typeface="Open Sans"/>
                <a:ea typeface="Open Sans"/>
                <a:cs typeface="Open Sans"/>
                <a:sym typeface="Open Sans"/>
              </a:rPr>
              <a:t> are values that are passed into a component from a parent component</a:t>
            </a:r>
            <a:endParaRPr>
              <a:latin typeface="Open Sans"/>
              <a:ea typeface="Open Sans"/>
              <a:cs typeface="Open Sans"/>
              <a:sym typeface="Open Sans"/>
            </a:endParaRPr>
          </a:p>
          <a:p>
            <a:pPr indent="-342900" lvl="0" marL="457200" rtl="0">
              <a:lnSpc>
                <a:spcPct val="115000"/>
              </a:lnSpc>
              <a:spcBef>
                <a:spcPts val="0"/>
              </a:spcBef>
              <a:spcAft>
                <a:spcPts val="0"/>
              </a:spcAft>
              <a:buSzPts val="1800"/>
              <a:buFont typeface="Open Sans"/>
              <a:buChar char="●"/>
            </a:pPr>
            <a:r>
              <a:rPr lang="en">
                <a:latin typeface="Open Sans"/>
                <a:ea typeface="Open Sans"/>
                <a:cs typeface="Open Sans"/>
                <a:sym typeface="Open Sans"/>
              </a:rPr>
              <a:t>They are </a:t>
            </a:r>
            <a:r>
              <a:rPr b="1" lang="en">
                <a:latin typeface="Open Sans"/>
                <a:ea typeface="Open Sans"/>
                <a:cs typeface="Open Sans"/>
                <a:sym typeface="Open Sans"/>
              </a:rPr>
              <a:t>immutable, static </a:t>
            </a:r>
            <a:r>
              <a:rPr lang="en">
                <a:latin typeface="Open Sans"/>
                <a:ea typeface="Open Sans"/>
                <a:cs typeface="Open Sans"/>
                <a:sym typeface="Open Sans"/>
              </a:rPr>
              <a:t>fields on the component’s class</a:t>
            </a:r>
            <a:endParaRPr>
              <a:latin typeface="Open Sans"/>
              <a:ea typeface="Open Sans"/>
              <a:cs typeface="Open Sans"/>
              <a:sym typeface="Open Sans"/>
            </a:endParaRPr>
          </a:p>
          <a:p>
            <a:pPr indent="0" lvl="0" marL="0" rtl="0">
              <a:lnSpc>
                <a:spcPct val="115000"/>
              </a:lnSpc>
              <a:spcBef>
                <a:spcPts val="0"/>
              </a:spcBef>
              <a:spcAft>
                <a:spcPts val="0"/>
              </a:spcAft>
              <a:buNone/>
            </a:pPr>
            <a:r>
              <a:t/>
            </a:r>
            <a:endParaRPr>
              <a:latin typeface="Open Sans"/>
              <a:ea typeface="Open Sans"/>
              <a:cs typeface="Open Sans"/>
              <a:sym typeface="Open Sans"/>
            </a:endParaRPr>
          </a:p>
          <a:p>
            <a:pPr indent="0" lvl="0" marL="0" rtl="0">
              <a:lnSpc>
                <a:spcPct val="115000"/>
              </a:lnSpc>
              <a:spcBef>
                <a:spcPts val="0"/>
              </a:spcBef>
              <a:spcAft>
                <a:spcPts val="0"/>
              </a:spcAft>
              <a:buNone/>
            </a:pPr>
            <a:r>
              <a:t/>
            </a:r>
            <a:endParaRPr>
              <a:latin typeface="Open Sans"/>
              <a:ea typeface="Open Sans"/>
              <a:cs typeface="Open Sans"/>
              <a:sym typeface="Open Sans"/>
            </a:endParaRPr>
          </a:p>
          <a:p>
            <a:pPr indent="0" lvl="0" marL="0" rtl="0">
              <a:lnSpc>
                <a:spcPct val="115000"/>
              </a:lnSpc>
              <a:spcBef>
                <a:spcPts val="0"/>
              </a:spcBef>
              <a:spcAft>
                <a:spcPts val="0"/>
              </a:spcAft>
              <a:buNone/>
            </a:pPr>
            <a:r>
              <a:t/>
            </a:r>
            <a:endParaRPr>
              <a:latin typeface="Open Sans"/>
              <a:ea typeface="Open Sans"/>
              <a:cs typeface="Open Sans"/>
              <a:sym typeface="Open Sans"/>
            </a:endParaRPr>
          </a:p>
          <a:p>
            <a:pPr indent="0" lvl="0" marL="0" rtl="0">
              <a:lnSpc>
                <a:spcPct val="115000"/>
              </a:lnSpc>
              <a:spcBef>
                <a:spcPts val="0"/>
              </a:spcBef>
              <a:spcAft>
                <a:spcPts val="0"/>
              </a:spcAft>
              <a:buNone/>
            </a:pPr>
            <a:r>
              <a:t/>
            </a:r>
            <a:endParaRPr>
              <a:latin typeface="Open Sans"/>
              <a:ea typeface="Open Sans"/>
              <a:cs typeface="Open Sans"/>
              <a:sym typeface="Open Sans"/>
            </a:endParaRPr>
          </a:p>
          <a:p>
            <a:pPr indent="0" lvl="0" marL="0" rtl="0">
              <a:lnSpc>
                <a:spcPct val="115000"/>
              </a:lnSpc>
              <a:spcBef>
                <a:spcPts val="0"/>
              </a:spcBef>
              <a:spcAft>
                <a:spcPts val="0"/>
              </a:spcAft>
              <a:buNone/>
            </a:pPr>
            <a:r>
              <a:t/>
            </a:r>
            <a:endParaRPr>
              <a:latin typeface="Open Sans"/>
              <a:ea typeface="Open Sans"/>
              <a:cs typeface="Open Sans"/>
              <a:sym typeface="Open Sans"/>
            </a:endParaRPr>
          </a:p>
          <a:p>
            <a:pPr indent="-342900" lvl="0" marL="457200" rtl="0">
              <a:lnSpc>
                <a:spcPct val="115000"/>
              </a:lnSpc>
              <a:spcBef>
                <a:spcPts val="0"/>
              </a:spcBef>
              <a:spcAft>
                <a:spcPts val="0"/>
              </a:spcAft>
              <a:buSzPts val="1800"/>
              <a:buFont typeface="Open Sans"/>
              <a:buChar char="●"/>
            </a:pPr>
            <a:r>
              <a:rPr lang="en">
                <a:latin typeface="Open Sans"/>
                <a:ea typeface="Open Sans"/>
                <a:cs typeface="Open Sans"/>
                <a:sym typeface="Open Sans"/>
              </a:rPr>
              <a:t>Each class must define its props and their types in the following format:</a:t>
            </a:r>
            <a:endParaRPr>
              <a:latin typeface="Open Sans"/>
              <a:ea typeface="Open Sans"/>
              <a:cs typeface="Open Sans"/>
              <a:sym typeface="Open Sans"/>
            </a:endParaRPr>
          </a:p>
        </p:txBody>
      </p:sp>
      <p:pic>
        <p:nvPicPr>
          <p:cNvPr id="808" name="Shape 808"/>
          <p:cNvPicPr preferRelativeResize="0"/>
          <p:nvPr/>
        </p:nvPicPr>
        <p:blipFill>
          <a:blip r:embed="rId3">
            <a:alphaModFix/>
          </a:blip>
          <a:stretch>
            <a:fillRect/>
          </a:stretch>
        </p:blipFill>
        <p:spPr>
          <a:xfrm>
            <a:off x="3568000" y="588125"/>
            <a:ext cx="5505975" cy="360650"/>
          </a:xfrm>
          <a:prstGeom prst="rect">
            <a:avLst/>
          </a:prstGeom>
          <a:noFill/>
          <a:ln>
            <a:noFill/>
          </a:ln>
        </p:spPr>
      </p:pic>
      <p:sp>
        <p:nvSpPr>
          <p:cNvPr id="809" name="Shape 809"/>
          <p:cNvSpPr/>
          <p:nvPr/>
        </p:nvSpPr>
        <p:spPr>
          <a:xfrm>
            <a:off x="7235900" y="629400"/>
            <a:ext cx="669300" cy="2781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10" name="Shape 810"/>
          <p:cNvGrpSpPr/>
          <p:nvPr/>
        </p:nvGrpSpPr>
        <p:grpSpPr>
          <a:xfrm>
            <a:off x="1341888" y="1825102"/>
            <a:ext cx="6131421" cy="1584322"/>
            <a:chOff x="1277513" y="1841925"/>
            <a:chExt cx="7000937" cy="1808999"/>
          </a:xfrm>
        </p:grpSpPr>
        <p:pic>
          <p:nvPicPr>
            <p:cNvPr id="811" name="Shape 811"/>
            <p:cNvPicPr preferRelativeResize="0"/>
            <p:nvPr/>
          </p:nvPicPr>
          <p:blipFill rotWithShape="1">
            <a:blip r:embed="rId4">
              <a:alphaModFix/>
            </a:blip>
            <a:srcRect b="67661" l="0" r="0" t="0"/>
            <a:stretch/>
          </p:blipFill>
          <p:spPr>
            <a:xfrm>
              <a:off x="1277513" y="1841925"/>
              <a:ext cx="6893775" cy="1459649"/>
            </a:xfrm>
            <a:prstGeom prst="rect">
              <a:avLst/>
            </a:prstGeom>
            <a:noFill/>
            <a:ln>
              <a:noFill/>
            </a:ln>
          </p:spPr>
        </p:pic>
        <p:pic>
          <p:nvPicPr>
            <p:cNvPr id="812" name="Shape 812"/>
            <p:cNvPicPr preferRelativeResize="0"/>
            <p:nvPr/>
          </p:nvPicPr>
          <p:blipFill rotWithShape="1">
            <a:blip r:embed="rId4">
              <a:alphaModFix/>
            </a:blip>
            <a:srcRect b="0" l="0" r="0" t="90985"/>
            <a:stretch/>
          </p:blipFill>
          <p:spPr>
            <a:xfrm>
              <a:off x="1324900" y="3240500"/>
              <a:ext cx="6953549" cy="410424"/>
            </a:xfrm>
            <a:prstGeom prst="rect">
              <a:avLst/>
            </a:prstGeom>
            <a:noFill/>
            <a:ln>
              <a:noFill/>
            </a:ln>
          </p:spPr>
        </p:pic>
      </p:grpSp>
      <p:sp>
        <p:nvSpPr>
          <p:cNvPr id="813" name="Shape 813"/>
          <p:cNvSpPr/>
          <p:nvPr/>
        </p:nvSpPr>
        <p:spPr>
          <a:xfrm>
            <a:off x="2783275" y="3772975"/>
            <a:ext cx="3230400" cy="106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static propTypes = {</a:t>
            </a:r>
            <a:endParaRPr sz="1200">
              <a:solidFill>
                <a:schemeClr val="dk1"/>
              </a:solidFill>
              <a:latin typeface="Courier New"/>
              <a:ea typeface="Courier New"/>
              <a:cs typeface="Courier New"/>
              <a:sym typeface="Courier New"/>
            </a:endParaRPr>
          </a:p>
          <a:p>
            <a:pPr indent="0" lvl="0" marL="0">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&lt;prop name&gt;: &lt;variable type&gt;,</a:t>
            </a:r>
            <a:endParaRPr sz="1200">
              <a:solidFill>
                <a:schemeClr val="dk1"/>
              </a:solidFill>
              <a:latin typeface="Courier New"/>
              <a:ea typeface="Courier New"/>
              <a:cs typeface="Courier New"/>
              <a:sym typeface="Courier New"/>
            </a:endParaRPr>
          </a:p>
          <a:p>
            <a:pPr indent="0" lvl="0" marL="0">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&lt;prop name&gt;: &lt;variable type&gt;,</a:t>
            </a:r>
            <a:endParaRPr sz="1200">
              <a:solidFill>
                <a:schemeClr val="dk1"/>
              </a:solidFill>
              <a:latin typeface="Courier New"/>
              <a:ea typeface="Courier New"/>
              <a:cs typeface="Courier New"/>
              <a:sym typeface="Courier New"/>
            </a:endParaRPr>
          </a:p>
          <a:p>
            <a:pPr indent="0" lvl="0" marL="0">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a:spcBef>
                <a:spcPts val="0"/>
              </a:spcBef>
              <a:spcAft>
                <a:spcPts val="0"/>
              </a:spcAft>
              <a:buNone/>
            </a:pPr>
            <a:r>
              <a:rPr lang="en" sz="1200">
                <a:solidFill>
                  <a:schemeClr val="dk1"/>
                </a:solidFill>
                <a:latin typeface="Courier New"/>
                <a:ea typeface="Courier New"/>
                <a:cs typeface="Courier New"/>
                <a:sym typeface="Courier New"/>
              </a:rPr>
              <a: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Shape 8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Destructuring Assignments</a:t>
            </a:r>
            <a:endParaRPr>
              <a:latin typeface="Open Sans"/>
              <a:ea typeface="Open Sans"/>
              <a:cs typeface="Open Sans"/>
              <a:sym typeface="Open Sans"/>
            </a:endParaRPr>
          </a:p>
        </p:txBody>
      </p:sp>
      <p:sp>
        <p:nvSpPr>
          <p:cNvPr id="819" name="Shape 8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Consolas"/>
                <a:ea typeface="Consolas"/>
                <a:cs typeface="Consolas"/>
                <a:sym typeface="Consolas"/>
              </a:rPr>
              <a:t>const {name, message} = this.props.message;</a:t>
            </a:r>
            <a:endParaRPr/>
          </a:p>
          <a:p>
            <a:pPr indent="0" lvl="0" marL="0" rtl="0">
              <a:spcBef>
                <a:spcPts val="1600"/>
              </a:spcBef>
              <a:spcAft>
                <a:spcPts val="0"/>
              </a:spcAft>
              <a:buNone/>
            </a:pPr>
            <a:r>
              <a:t/>
            </a:r>
            <a:endParaRPr/>
          </a:p>
          <a:p>
            <a:pPr indent="0" lvl="0" marL="0" rtl="0" algn="l">
              <a:spcBef>
                <a:spcPts val="1600"/>
              </a:spcBef>
              <a:spcAft>
                <a:spcPts val="0"/>
              </a:spcAft>
              <a:buNone/>
            </a:pPr>
            <a:r>
              <a:rPr b="1" lang="en"/>
              <a:t>is the same as:</a:t>
            </a:r>
            <a:endParaRPr b="1"/>
          </a:p>
          <a:p>
            <a:pPr indent="0" lvl="0" marL="0" rtl="0">
              <a:spcBef>
                <a:spcPts val="1600"/>
              </a:spcBef>
              <a:spcAft>
                <a:spcPts val="0"/>
              </a:spcAft>
              <a:buNone/>
            </a:pPr>
            <a:r>
              <a:t/>
            </a:r>
            <a:endParaRPr>
              <a:latin typeface="Consolas"/>
              <a:ea typeface="Consolas"/>
              <a:cs typeface="Consolas"/>
              <a:sym typeface="Consolas"/>
            </a:endParaRPr>
          </a:p>
          <a:p>
            <a:pPr indent="0" lvl="0" marL="0" rtl="0">
              <a:spcBef>
                <a:spcPts val="1600"/>
              </a:spcBef>
              <a:spcAft>
                <a:spcPts val="0"/>
              </a:spcAft>
              <a:buNone/>
            </a:pPr>
            <a:r>
              <a:rPr lang="en">
                <a:latin typeface="Consolas"/>
                <a:ea typeface="Consolas"/>
                <a:cs typeface="Consolas"/>
                <a:sym typeface="Consolas"/>
              </a:rPr>
              <a:t>const name = this.props.message.name;</a:t>
            </a:r>
            <a:endParaRPr>
              <a:latin typeface="Consolas"/>
              <a:ea typeface="Consolas"/>
              <a:cs typeface="Consolas"/>
              <a:sym typeface="Consolas"/>
            </a:endParaRPr>
          </a:p>
          <a:p>
            <a:pPr indent="0" lvl="0" marL="0" rtl="0">
              <a:spcBef>
                <a:spcPts val="1600"/>
              </a:spcBef>
              <a:spcAft>
                <a:spcPts val="1600"/>
              </a:spcAft>
              <a:buNone/>
            </a:pPr>
            <a:r>
              <a:rPr lang="en">
                <a:latin typeface="Consolas"/>
                <a:ea typeface="Consolas"/>
                <a:cs typeface="Consolas"/>
                <a:sym typeface="Consolas"/>
              </a:rPr>
              <a:t>const message = this.props.message.message;</a:t>
            </a:r>
            <a:endParaRPr>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Shape 8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Making A Component</a:t>
            </a:r>
            <a:endParaRPr>
              <a:latin typeface="Open Sans"/>
              <a:ea typeface="Open Sans"/>
              <a:cs typeface="Open Sans"/>
              <a:sym typeface="Open Sans"/>
            </a:endParaRPr>
          </a:p>
        </p:txBody>
      </p:sp>
      <p:pic>
        <p:nvPicPr>
          <p:cNvPr id="825" name="Shape 825"/>
          <p:cNvPicPr preferRelativeResize="0"/>
          <p:nvPr/>
        </p:nvPicPr>
        <p:blipFill>
          <a:blip r:embed="rId3">
            <a:alphaModFix/>
          </a:blip>
          <a:stretch>
            <a:fillRect/>
          </a:stretch>
        </p:blipFill>
        <p:spPr>
          <a:xfrm>
            <a:off x="152400" y="1290600"/>
            <a:ext cx="8839203" cy="3015200"/>
          </a:xfrm>
          <a:prstGeom prst="rect">
            <a:avLst/>
          </a:prstGeom>
          <a:noFill/>
          <a:ln>
            <a:noFill/>
          </a:ln>
        </p:spPr>
      </p:pic>
      <p:sp>
        <p:nvSpPr>
          <p:cNvPr id="826" name="Shape 826"/>
          <p:cNvSpPr/>
          <p:nvPr/>
        </p:nvSpPr>
        <p:spPr>
          <a:xfrm>
            <a:off x="2154675" y="3283398"/>
            <a:ext cx="1086300" cy="1530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7" name="Shape 827"/>
          <p:cNvSpPr/>
          <p:nvPr/>
        </p:nvSpPr>
        <p:spPr>
          <a:xfrm>
            <a:off x="1486852" y="2935729"/>
            <a:ext cx="373200" cy="1083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sp>
        <p:nvSpPr>
          <p:cNvPr id="832" name="Shape 8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Making A Component</a:t>
            </a:r>
            <a:endParaRPr>
              <a:latin typeface="Open Sans"/>
              <a:ea typeface="Open Sans"/>
              <a:cs typeface="Open Sans"/>
              <a:sym typeface="Open Sans"/>
            </a:endParaRPr>
          </a:p>
        </p:txBody>
      </p:sp>
      <p:pic>
        <p:nvPicPr>
          <p:cNvPr id="833" name="Shape 833"/>
          <p:cNvPicPr preferRelativeResize="0"/>
          <p:nvPr/>
        </p:nvPicPr>
        <p:blipFill>
          <a:blip r:embed="rId3">
            <a:alphaModFix/>
          </a:blip>
          <a:stretch>
            <a:fillRect/>
          </a:stretch>
        </p:blipFill>
        <p:spPr>
          <a:xfrm>
            <a:off x="152400" y="1290600"/>
            <a:ext cx="8839203" cy="3015200"/>
          </a:xfrm>
          <a:prstGeom prst="rect">
            <a:avLst/>
          </a:prstGeom>
          <a:noFill/>
          <a:ln>
            <a:noFill/>
          </a:ln>
        </p:spPr>
      </p:pic>
      <p:sp>
        <p:nvSpPr>
          <p:cNvPr id="834" name="Shape 834"/>
          <p:cNvSpPr/>
          <p:nvPr/>
        </p:nvSpPr>
        <p:spPr>
          <a:xfrm>
            <a:off x="2154675" y="3283398"/>
            <a:ext cx="1086300" cy="1530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Shape 110"/>
          <p:cNvSpPr/>
          <p:nvPr/>
        </p:nvSpPr>
        <p:spPr>
          <a:xfrm>
            <a:off x="2988000" y="3338000"/>
            <a:ext cx="2818500" cy="750600"/>
          </a:xfrm>
          <a:prstGeom prst="roundRect">
            <a:avLst>
              <a:gd fmla="val 16667" name="adj"/>
            </a:avLst>
          </a:prstGeom>
          <a:solidFill>
            <a:srgbClr val="9FC5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11" name="Shape 111"/>
          <p:cNvCxnSpPr/>
          <p:nvPr/>
        </p:nvCxnSpPr>
        <p:spPr>
          <a:xfrm>
            <a:off x="2926100" y="1804075"/>
            <a:ext cx="3341100" cy="0"/>
          </a:xfrm>
          <a:prstGeom prst="straightConnector1">
            <a:avLst/>
          </a:prstGeom>
          <a:noFill/>
          <a:ln cap="flat" cmpd="sng" w="9525">
            <a:solidFill>
              <a:schemeClr val="dk2"/>
            </a:solidFill>
            <a:prstDash val="solid"/>
            <a:round/>
            <a:headEnd len="med" w="med" type="none"/>
            <a:tailEnd len="med" w="med" type="none"/>
          </a:ln>
        </p:spPr>
      </p:cxnSp>
      <p:grpSp>
        <p:nvGrpSpPr>
          <p:cNvPr id="112" name="Shape 112"/>
          <p:cNvGrpSpPr/>
          <p:nvPr/>
        </p:nvGrpSpPr>
        <p:grpSpPr>
          <a:xfrm>
            <a:off x="596550" y="1126250"/>
            <a:ext cx="6034200" cy="3890800"/>
            <a:chOff x="596550" y="592850"/>
            <a:chExt cx="6034200" cy="3890800"/>
          </a:xfrm>
        </p:grpSpPr>
        <p:grpSp>
          <p:nvGrpSpPr>
            <p:cNvPr id="113" name="Shape 113"/>
            <p:cNvGrpSpPr/>
            <p:nvPr/>
          </p:nvGrpSpPr>
          <p:grpSpPr>
            <a:xfrm>
              <a:off x="596550" y="592850"/>
              <a:ext cx="6034200" cy="3890800"/>
              <a:chOff x="596550" y="592850"/>
              <a:chExt cx="6034200" cy="3890800"/>
            </a:xfrm>
          </p:grpSpPr>
          <p:grpSp>
            <p:nvGrpSpPr>
              <p:cNvPr id="114" name="Shape 114"/>
              <p:cNvGrpSpPr/>
              <p:nvPr/>
            </p:nvGrpSpPr>
            <p:grpSpPr>
              <a:xfrm>
                <a:off x="596550" y="592850"/>
                <a:ext cx="6034200" cy="3890800"/>
                <a:chOff x="596550" y="592850"/>
                <a:chExt cx="6034200" cy="3890800"/>
              </a:xfrm>
            </p:grpSpPr>
            <p:grpSp>
              <p:nvGrpSpPr>
                <p:cNvPr id="115" name="Shape 115"/>
                <p:cNvGrpSpPr/>
                <p:nvPr/>
              </p:nvGrpSpPr>
              <p:grpSpPr>
                <a:xfrm>
                  <a:off x="596550" y="592850"/>
                  <a:ext cx="6034200" cy="3890800"/>
                  <a:chOff x="596550" y="592850"/>
                  <a:chExt cx="6034200" cy="3890800"/>
                </a:xfrm>
              </p:grpSpPr>
              <p:sp>
                <p:nvSpPr>
                  <p:cNvPr id="116" name="Shape 116"/>
                  <p:cNvSpPr/>
                  <p:nvPr/>
                </p:nvSpPr>
                <p:spPr>
                  <a:xfrm>
                    <a:off x="596550" y="659850"/>
                    <a:ext cx="6034200" cy="259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a:off x="2904575" y="1301130"/>
                    <a:ext cx="3408900" cy="287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a:off x="895645" y="1281580"/>
                    <a:ext cx="1695900" cy="28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9" name="Shape 119"/>
                  <p:cNvGrpSpPr/>
                  <p:nvPr/>
                </p:nvGrpSpPr>
                <p:grpSpPr>
                  <a:xfrm>
                    <a:off x="596550" y="592850"/>
                    <a:ext cx="6034200" cy="3890800"/>
                    <a:chOff x="596550" y="592850"/>
                    <a:chExt cx="6034200" cy="3890800"/>
                  </a:xfrm>
                </p:grpSpPr>
                <p:sp>
                  <p:nvSpPr>
                    <p:cNvPr id="120" name="Shape 120"/>
                    <p:cNvSpPr/>
                    <p:nvPr/>
                  </p:nvSpPr>
                  <p:spPr>
                    <a:xfrm>
                      <a:off x="596550" y="659850"/>
                      <a:ext cx="6034200" cy="382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21" name="Shape 121"/>
                    <p:cNvGrpSpPr/>
                    <p:nvPr/>
                  </p:nvGrpSpPr>
                  <p:grpSpPr>
                    <a:xfrm>
                      <a:off x="2914350" y="1134475"/>
                      <a:ext cx="3408900" cy="3031725"/>
                      <a:chOff x="2914350" y="1134475"/>
                      <a:chExt cx="3408900" cy="3031725"/>
                    </a:xfrm>
                  </p:grpSpPr>
                  <p:sp>
                    <p:nvSpPr>
                      <p:cNvPr id="122" name="Shape 122"/>
                      <p:cNvSpPr/>
                      <p:nvPr/>
                    </p:nvSpPr>
                    <p:spPr>
                      <a:xfrm>
                        <a:off x="2914350" y="1271800"/>
                        <a:ext cx="3408900" cy="28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cxnSp>
                    <p:nvCxnSpPr>
                      <p:cNvPr id="123" name="Shape 123"/>
                      <p:cNvCxnSpPr/>
                      <p:nvPr/>
                    </p:nvCxnSpPr>
                    <p:spPr>
                      <a:xfrm>
                        <a:off x="2922350" y="3615450"/>
                        <a:ext cx="3398400" cy="0"/>
                      </a:xfrm>
                      <a:prstGeom prst="straightConnector1">
                        <a:avLst/>
                      </a:prstGeom>
                      <a:noFill/>
                      <a:ln cap="flat" cmpd="sng" w="9525">
                        <a:solidFill>
                          <a:schemeClr val="dk2"/>
                        </a:solidFill>
                        <a:prstDash val="solid"/>
                        <a:round/>
                        <a:headEnd len="med" w="med" type="none"/>
                        <a:tailEnd len="med" w="med" type="none"/>
                      </a:ln>
                    </p:spPr>
                  </p:cxnSp>
                  <p:sp>
                    <p:nvSpPr>
                      <p:cNvPr id="124" name="Shape 124"/>
                      <p:cNvSpPr/>
                      <p:nvPr/>
                    </p:nvSpPr>
                    <p:spPr>
                      <a:xfrm>
                        <a:off x="5565575" y="3751425"/>
                        <a:ext cx="615600" cy="2595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Send</a:t>
                        </a:r>
                        <a:endParaRPr sz="1200">
                          <a:solidFill>
                            <a:srgbClr val="FFFFFF"/>
                          </a:solidFill>
                        </a:endParaRPr>
                      </a:p>
                    </p:txBody>
                  </p:sp>
                  <p:cxnSp>
                    <p:nvCxnSpPr>
                      <p:cNvPr id="125" name="Shape 125"/>
                      <p:cNvCxnSpPr/>
                      <p:nvPr/>
                    </p:nvCxnSpPr>
                    <p:spPr>
                      <a:xfrm>
                        <a:off x="2988000" y="4022325"/>
                        <a:ext cx="2470800" cy="0"/>
                      </a:xfrm>
                      <a:prstGeom prst="straightConnector1">
                        <a:avLst/>
                      </a:prstGeom>
                      <a:noFill/>
                      <a:ln cap="flat" cmpd="sng" w="9525">
                        <a:solidFill>
                          <a:schemeClr val="dk2"/>
                        </a:solidFill>
                        <a:prstDash val="solid"/>
                        <a:round/>
                        <a:headEnd len="med" w="med" type="none"/>
                        <a:tailEnd len="med" w="med" type="none"/>
                      </a:ln>
                    </p:spPr>
                  </p:cxnSp>
                  <p:sp>
                    <p:nvSpPr>
                      <p:cNvPr id="126" name="Shape 126"/>
                      <p:cNvSpPr/>
                      <p:nvPr/>
                    </p:nvSpPr>
                    <p:spPr>
                      <a:xfrm>
                        <a:off x="3464125" y="1134475"/>
                        <a:ext cx="2717100" cy="53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 </a:t>
                        </a:r>
                        <a:endParaRPr/>
                      </a:p>
                    </p:txBody>
                  </p:sp>
                  <p:sp>
                    <p:nvSpPr>
                      <p:cNvPr id="127" name="Shape 127"/>
                      <p:cNvSpPr/>
                      <p:nvPr/>
                    </p:nvSpPr>
                    <p:spPr>
                      <a:xfrm>
                        <a:off x="2988000" y="1827625"/>
                        <a:ext cx="1264200" cy="356100"/>
                      </a:xfrm>
                      <a:prstGeom prst="roundRect">
                        <a:avLst>
                          <a:gd fmla="val 16667" name="adj"/>
                        </a:avLst>
                      </a:prstGeom>
                      <a:solidFill>
                        <a:srgbClr val="9FC5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 name="Shape 128"/>
                      <p:cNvSpPr/>
                      <p:nvPr/>
                    </p:nvSpPr>
                    <p:spPr>
                      <a:xfrm>
                        <a:off x="4301375" y="2259125"/>
                        <a:ext cx="1879800" cy="35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29" name="Shape 129"/>
                    <p:cNvGrpSpPr/>
                    <p:nvPr/>
                  </p:nvGrpSpPr>
                  <p:grpSpPr>
                    <a:xfrm>
                      <a:off x="596550" y="592850"/>
                      <a:ext cx="6034200" cy="326502"/>
                      <a:chOff x="596550" y="592850"/>
                      <a:chExt cx="6034200" cy="326502"/>
                    </a:xfrm>
                  </p:grpSpPr>
                  <p:sp>
                    <p:nvSpPr>
                      <p:cNvPr id="130" name="Shape 130"/>
                      <p:cNvSpPr/>
                      <p:nvPr/>
                    </p:nvSpPr>
                    <p:spPr>
                      <a:xfrm>
                        <a:off x="596550" y="652886"/>
                        <a:ext cx="6034200" cy="259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31" name="Shape 131"/>
                      <p:cNvPicPr preferRelativeResize="0"/>
                      <p:nvPr/>
                    </p:nvPicPr>
                    <p:blipFill>
                      <a:blip r:embed="rId3">
                        <a:alphaModFix/>
                      </a:blip>
                      <a:stretch>
                        <a:fillRect/>
                      </a:stretch>
                    </p:blipFill>
                    <p:spPr>
                      <a:xfrm>
                        <a:off x="6145950" y="659852"/>
                        <a:ext cx="259500" cy="259500"/>
                      </a:xfrm>
                      <a:prstGeom prst="rect">
                        <a:avLst/>
                      </a:prstGeom>
                      <a:noFill/>
                      <a:ln>
                        <a:noFill/>
                      </a:ln>
                    </p:spPr>
                  </p:pic>
                  <p:grpSp>
                    <p:nvGrpSpPr>
                      <p:cNvPr id="132" name="Shape 132"/>
                      <p:cNvGrpSpPr/>
                      <p:nvPr/>
                    </p:nvGrpSpPr>
                    <p:grpSpPr>
                      <a:xfrm>
                        <a:off x="6217691" y="658531"/>
                        <a:ext cx="187759" cy="244800"/>
                        <a:chOff x="6217691" y="658531"/>
                        <a:chExt cx="187759" cy="244800"/>
                      </a:xfrm>
                    </p:grpSpPr>
                    <p:sp>
                      <p:nvSpPr>
                        <p:cNvPr id="133" name="Shape 133"/>
                        <p:cNvSpPr/>
                        <p:nvPr/>
                      </p:nvSpPr>
                      <p:spPr>
                        <a:xfrm>
                          <a:off x="6280650" y="749725"/>
                          <a:ext cx="124800" cy="1455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 name="Shape 134"/>
                        <p:cNvSpPr txBox="1"/>
                        <p:nvPr/>
                      </p:nvSpPr>
                      <p:spPr>
                        <a:xfrm>
                          <a:off x="6217691" y="658531"/>
                          <a:ext cx="167400" cy="24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1</a:t>
                          </a:r>
                          <a:endParaRPr sz="1000">
                            <a:solidFill>
                              <a:srgbClr val="FFFFFF"/>
                            </a:solidFill>
                            <a:latin typeface="Droid Sans"/>
                            <a:ea typeface="Droid Sans"/>
                            <a:cs typeface="Droid Sans"/>
                            <a:sym typeface="Droid Sans"/>
                          </a:endParaRPr>
                        </a:p>
                      </p:txBody>
                    </p:sp>
                  </p:grpSp>
                  <p:sp>
                    <p:nvSpPr>
                      <p:cNvPr id="135" name="Shape 135"/>
                      <p:cNvSpPr txBox="1"/>
                      <p:nvPr/>
                    </p:nvSpPr>
                    <p:spPr>
                      <a:xfrm>
                        <a:off x="875075" y="592850"/>
                        <a:ext cx="1695900" cy="24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FFFFFF"/>
                            </a:solidFill>
                            <a:latin typeface="Comic Sans MS"/>
                            <a:ea typeface="Comic Sans MS"/>
                            <a:cs typeface="Comic Sans MS"/>
                            <a:sym typeface="Comic Sans MS"/>
                          </a:rPr>
                          <a:t>Chat Box</a:t>
                        </a:r>
                        <a:endParaRPr b="1">
                          <a:solidFill>
                            <a:srgbClr val="FFFFFF"/>
                          </a:solidFill>
                          <a:latin typeface="Comic Sans MS"/>
                          <a:ea typeface="Comic Sans MS"/>
                          <a:cs typeface="Comic Sans MS"/>
                          <a:sym typeface="Comic Sans MS"/>
                        </a:endParaRPr>
                      </a:p>
                    </p:txBody>
                  </p:sp>
                </p:grpSp>
                <p:grpSp>
                  <p:nvGrpSpPr>
                    <p:cNvPr id="136" name="Shape 136"/>
                    <p:cNvGrpSpPr/>
                    <p:nvPr/>
                  </p:nvGrpSpPr>
                  <p:grpSpPr>
                    <a:xfrm>
                      <a:off x="905425" y="1271800"/>
                      <a:ext cx="1695900" cy="3043417"/>
                      <a:chOff x="905425" y="1271800"/>
                      <a:chExt cx="1695900" cy="3043417"/>
                    </a:xfrm>
                  </p:grpSpPr>
                  <p:sp>
                    <p:nvSpPr>
                      <p:cNvPr id="137" name="Shape 137"/>
                      <p:cNvSpPr/>
                      <p:nvPr/>
                    </p:nvSpPr>
                    <p:spPr>
                      <a:xfrm>
                        <a:off x="905425" y="1271800"/>
                        <a:ext cx="1695900" cy="28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38" name="Shape 138"/>
                      <p:cNvCxnSpPr/>
                      <p:nvPr/>
                    </p:nvCxnSpPr>
                    <p:spPr>
                      <a:xfrm>
                        <a:off x="909950" y="17920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139" name="Shape 139"/>
                      <p:cNvCxnSpPr/>
                      <p:nvPr/>
                    </p:nvCxnSpPr>
                    <p:spPr>
                      <a:xfrm>
                        <a:off x="909950" y="23254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140" name="Shape 140"/>
                      <p:cNvCxnSpPr/>
                      <p:nvPr/>
                    </p:nvCxnSpPr>
                    <p:spPr>
                      <a:xfrm>
                        <a:off x="909950" y="28588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141" name="Shape 141"/>
                      <p:cNvCxnSpPr/>
                      <p:nvPr/>
                    </p:nvCxnSpPr>
                    <p:spPr>
                      <a:xfrm>
                        <a:off x="909950" y="33922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142" name="Shape 142"/>
                      <p:cNvCxnSpPr/>
                      <p:nvPr/>
                    </p:nvCxnSpPr>
                    <p:spPr>
                      <a:xfrm>
                        <a:off x="909950" y="3925625"/>
                        <a:ext cx="1689900" cy="0"/>
                      </a:xfrm>
                      <a:prstGeom prst="straightConnector1">
                        <a:avLst/>
                      </a:prstGeom>
                      <a:noFill/>
                      <a:ln cap="flat" cmpd="sng" w="9525">
                        <a:solidFill>
                          <a:schemeClr val="dk2"/>
                        </a:solidFill>
                        <a:prstDash val="solid"/>
                        <a:round/>
                        <a:headEnd len="med" w="med" type="none"/>
                        <a:tailEnd len="med" w="med" type="none"/>
                      </a:ln>
                    </p:spPr>
                  </p:cxnSp>
                  <p:grpSp>
                    <p:nvGrpSpPr>
                      <p:cNvPr id="143" name="Shape 143"/>
                      <p:cNvGrpSpPr/>
                      <p:nvPr/>
                    </p:nvGrpSpPr>
                    <p:grpSpPr>
                      <a:xfrm>
                        <a:off x="2356348" y="1372909"/>
                        <a:ext cx="187759" cy="244800"/>
                        <a:chOff x="6217691" y="658531"/>
                        <a:chExt cx="187759" cy="244800"/>
                      </a:xfrm>
                    </p:grpSpPr>
                    <p:sp>
                      <p:nvSpPr>
                        <p:cNvPr id="144" name="Shape 144"/>
                        <p:cNvSpPr/>
                        <p:nvPr/>
                      </p:nvSpPr>
                      <p:spPr>
                        <a:xfrm>
                          <a:off x="6280650" y="749725"/>
                          <a:ext cx="124800" cy="1455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Shape 145"/>
                        <p:cNvSpPr txBox="1"/>
                        <p:nvPr/>
                      </p:nvSpPr>
                      <p:spPr>
                        <a:xfrm>
                          <a:off x="6217691" y="658531"/>
                          <a:ext cx="167400" cy="24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1</a:t>
                          </a:r>
                          <a:endParaRPr sz="1000">
                            <a:solidFill>
                              <a:srgbClr val="FFFFFF"/>
                            </a:solidFill>
                            <a:latin typeface="Droid Sans"/>
                            <a:ea typeface="Droid Sans"/>
                            <a:cs typeface="Droid Sans"/>
                            <a:sym typeface="Droid Sans"/>
                          </a:endParaRPr>
                        </a:p>
                      </p:txBody>
                    </p:sp>
                  </p:grpSp>
                  <p:sp>
                    <p:nvSpPr>
                      <p:cNvPr id="146" name="Shape 146"/>
                      <p:cNvSpPr txBox="1"/>
                      <p:nvPr/>
                    </p:nvSpPr>
                    <p:spPr>
                      <a:xfrm>
                        <a:off x="927405" y="18301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147" name="Shape 147"/>
                      <p:cNvSpPr txBox="1"/>
                      <p:nvPr/>
                    </p:nvSpPr>
                    <p:spPr>
                      <a:xfrm>
                        <a:off x="927405" y="12967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148" name="Shape 148"/>
                      <p:cNvSpPr txBox="1"/>
                      <p:nvPr/>
                    </p:nvSpPr>
                    <p:spPr>
                      <a:xfrm>
                        <a:off x="927405" y="23635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149" name="Shape 149"/>
                      <p:cNvSpPr txBox="1"/>
                      <p:nvPr/>
                    </p:nvSpPr>
                    <p:spPr>
                      <a:xfrm>
                        <a:off x="927405" y="28969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150" name="Shape 150"/>
                      <p:cNvSpPr txBox="1"/>
                      <p:nvPr/>
                    </p:nvSpPr>
                    <p:spPr>
                      <a:xfrm>
                        <a:off x="927405" y="34303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pic>
                    <p:nvPicPr>
                      <p:cNvPr id="151" name="Shape 151"/>
                      <p:cNvPicPr preferRelativeResize="0"/>
                      <p:nvPr/>
                    </p:nvPicPr>
                    <p:blipFill>
                      <a:blip r:embed="rId4">
                        <a:alphaModFix/>
                      </a:blip>
                      <a:stretch>
                        <a:fillRect/>
                      </a:stretch>
                    </p:blipFill>
                    <p:spPr>
                      <a:xfrm>
                        <a:off x="1488925" y="3783242"/>
                        <a:ext cx="531950" cy="531975"/>
                      </a:xfrm>
                      <a:prstGeom prst="rect">
                        <a:avLst/>
                      </a:prstGeom>
                      <a:noFill/>
                      <a:ln>
                        <a:noFill/>
                      </a:ln>
                    </p:spPr>
                  </p:pic>
                </p:grpSp>
              </p:grpSp>
            </p:grpSp>
            <p:sp>
              <p:nvSpPr>
                <p:cNvPr id="152" name="Shape 152"/>
                <p:cNvSpPr txBox="1"/>
                <p:nvPr/>
              </p:nvSpPr>
              <p:spPr>
                <a:xfrm>
                  <a:off x="2907255" y="1781044"/>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153" name="Shape 153"/>
                <p:cNvSpPr/>
                <p:nvPr/>
              </p:nvSpPr>
              <p:spPr>
                <a:xfrm>
                  <a:off x="3356400" y="977050"/>
                  <a:ext cx="2861400" cy="2850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54" name="Shape 154"/>
              <p:cNvSpPr/>
              <p:nvPr/>
            </p:nvSpPr>
            <p:spPr>
              <a:xfrm>
                <a:off x="2988000" y="2743600"/>
                <a:ext cx="2793300" cy="750600"/>
              </a:xfrm>
              <a:prstGeom prst="roundRect">
                <a:avLst>
                  <a:gd fmla="val 16667" name="adj"/>
                </a:avLst>
              </a:prstGeom>
              <a:solidFill>
                <a:srgbClr val="9FC5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cxnSp>
          <p:nvCxnSpPr>
            <p:cNvPr id="155" name="Shape 155"/>
            <p:cNvCxnSpPr/>
            <p:nvPr/>
          </p:nvCxnSpPr>
          <p:spPr>
            <a:xfrm>
              <a:off x="3447525" y="1275725"/>
              <a:ext cx="2809500" cy="0"/>
            </a:xfrm>
            <a:prstGeom prst="straightConnector1">
              <a:avLst/>
            </a:prstGeom>
            <a:noFill/>
            <a:ln cap="flat" cmpd="sng" w="9525">
              <a:solidFill>
                <a:schemeClr val="dk2"/>
              </a:solidFill>
              <a:prstDash val="solid"/>
              <a:round/>
              <a:headEnd len="med" w="med" type="none"/>
              <a:tailEnd len="med" w="med" type="none"/>
            </a:ln>
          </p:spPr>
        </p:cxnSp>
      </p:grpSp>
      <p:grpSp>
        <p:nvGrpSpPr>
          <p:cNvPr id="156" name="Shape 156"/>
          <p:cNvGrpSpPr/>
          <p:nvPr/>
        </p:nvGrpSpPr>
        <p:grpSpPr>
          <a:xfrm>
            <a:off x="2332906" y="1217097"/>
            <a:ext cx="4158116" cy="1010787"/>
            <a:chOff x="2332906" y="683697"/>
            <a:chExt cx="4158116" cy="1010787"/>
          </a:xfrm>
        </p:grpSpPr>
        <p:sp>
          <p:nvSpPr>
            <p:cNvPr id="157" name="Shape 157"/>
            <p:cNvSpPr/>
            <p:nvPr/>
          </p:nvSpPr>
          <p:spPr>
            <a:xfrm>
              <a:off x="2332906" y="1385484"/>
              <a:ext cx="309000" cy="309000"/>
            </a:xfrm>
            <a:prstGeom prst="flowChartConnector">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Shape 158"/>
            <p:cNvSpPr/>
            <p:nvPr/>
          </p:nvSpPr>
          <p:spPr>
            <a:xfrm>
              <a:off x="6182021" y="683697"/>
              <a:ext cx="309000" cy="309000"/>
            </a:xfrm>
            <a:prstGeom prst="flowChartConnector">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59" name="Shape 159"/>
          <p:cNvSpPr/>
          <p:nvPr/>
        </p:nvSpPr>
        <p:spPr>
          <a:xfrm>
            <a:off x="2988000" y="3277000"/>
            <a:ext cx="2793300" cy="750600"/>
          </a:xfrm>
          <a:prstGeom prst="roundRect">
            <a:avLst>
              <a:gd fmla="val 16667" name="adj"/>
            </a:avLst>
          </a:prstGeom>
          <a:solidFill>
            <a:srgbClr val="9FC5E8"/>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 name="Shape 160"/>
          <p:cNvSpPr/>
          <p:nvPr/>
        </p:nvSpPr>
        <p:spPr>
          <a:xfrm>
            <a:off x="811717" y="2117700"/>
            <a:ext cx="185804" cy="498775"/>
          </a:xfrm>
          <a:custGeom>
            <a:pathLst>
              <a:path extrusionOk="0" h="19951" w="7839">
                <a:moveTo>
                  <a:pt x="7839" y="19951"/>
                </a:moveTo>
                <a:cubicBezTo>
                  <a:pt x="6535" y="17995"/>
                  <a:pt x="81" y="11540"/>
                  <a:pt x="16" y="8215"/>
                </a:cubicBezTo>
                <a:cubicBezTo>
                  <a:pt x="-49" y="4890"/>
                  <a:pt x="6209" y="1369"/>
                  <a:pt x="7448" y="0"/>
                </a:cubicBezTo>
              </a:path>
            </a:pathLst>
          </a:custGeom>
          <a:noFill/>
          <a:ln cap="flat" cmpd="sng" w="19050">
            <a:solidFill>
              <a:srgbClr val="CC0000"/>
            </a:solidFill>
            <a:prstDash val="solid"/>
            <a:round/>
            <a:headEnd len="med" w="med" type="triangle"/>
            <a:tailEnd len="med" w="med" type="triangle"/>
          </a:ln>
        </p:spPr>
      </p:sp>
      <p:sp>
        <p:nvSpPr>
          <p:cNvPr id="161" name="Shape 1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What is React	- Updating the UI</a:t>
            </a:r>
            <a:endParaRPr>
              <a:latin typeface="Open Sans"/>
              <a:ea typeface="Open Sans"/>
              <a:cs typeface="Open Sans"/>
              <a:sym typeface="Open Sans"/>
            </a:endParaRPr>
          </a:p>
        </p:txBody>
      </p:sp>
      <p:sp>
        <p:nvSpPr>
          <p:cNvPr id="162" name="Shape 162"/>
          <p:cNvSpPr txBox="1"/>
          <p:nvPr/>
        </p:nvSpPr>
        <p:spPr>
          <a:xfrm>
            <a:off x="2907255" y="3228844"/>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4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5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Shape 8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Making A Component</a:t>
            </a:r>
            <a:endParaRPr>
              <a:latin typeface="Open Sans"/>
              <a:ea typeface="Open Sans"/>
              <a:cs typeface="Open Sans"/>
              <a:sym typeface="Open Sans"/>
            </a:endParaRPr>
          </a:p>
        </p:txBody>
      </p:sp>
      <p:pic>
        <p:nvPicPr>
          <p:cNvPr id="840" name="Shape 840"/>
          <p:cNvPicPr preferRelativeResize="0"/>
          <p:nvPr/>
        </p:nvPicPr>
        <p:blipFill>
          <a:blip r:embed="rId3">
            <a:alphaModFix/>
          </a:blip>
          <a:stretch>
            <a:fillRect/>
          </a:stretch>
        </p:blipFill>
        <p:spPr>
          <a:xfrm>
            <a:off x="152400" y="1290600"/>
            <a:ext cx="8839203" cy="3015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Shape 8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Making A Component - Integration</a:t>
            </a:r>
            <a:endParaRPr>
              <a:latin typeface="Open Sans"/>
              <a:ea typeface="Open Sans"/>
              <a:cs typeface="Open Sans"/>
              <a:sym typeface="Open Sans"/>
            </a:endParaRPr>
          </a:p>
        </p:txBody>
      </p:sp>
      <p:grpSp>
        <p:nvGrpSpPr>
          <p:cNvPr id="846" name="Shape 846"/>
          <p:cNvGrpSpPr/>
          <p:nvPr/>
        </p:nvGrpSpPr>
        <p:grpSpPr>
          <a:xfrm>
            <a:off x="1355314" y="1017737"/>
            <a:ext cx="6433358" cy="4094221"/>
            <a:chOff x="860250" y="1352850"/>
            <a:chExt cx="5906498" cy="3758925"/>
          </a:xfrm>
        </p:grpSpPr>
        <p:pic>
          <p:nvPicPr>
            <p:cNvPr id="847" name="Shape 847"/>
            <p:cNvPicPr preferRelativeResize="0"/>
            <p:nvPr/>
          </p:nvPicPr>
          <p:blipFill rotWithShape="1">
            <a:blip r:embed="rId3">
              <a:alphaModFix/>
            </a:blip>
            <a:srcRect b="21623" l="0" r="0" t="0"/>
            <a:stretch/>
          </p:blipFill>
          <p:spPr>
            <a:xfrm>
              <a:off x="860250" y="1352850"/>
              <a:ext cx="5899298" cy="1577201"/>
            </a:xfrm>
            <a:prstGeom prst="rect">
              <a:avLst/>
            </a:prstGeom>
            <a:noFill/>
            <a:ln>
              <a:noFill/>
            </a:ln>
          </p:spPr>
        </p:pic>
        <p:sp>
          <p:nvSpPr>
            <p:cNvPr id="848" name="Shape 848"/>
            <p:cNvSpPr/>
            <p:nvPr/>
          </p:nvSpPr>
          <p:spPr>
            <a:xfrm>
              <a:off x="1449875" y="2029600"/>
              <a:ext cx="2572200" cy="9006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pic>
          <p:nvPicPr>
            <p:cNvPr id="849" name="Shape 849"/>
            <p:cNvPicPr preferRelativeResize="0"/>
            <p:nvPr/>
          </p:nvPicPr>
          <p:blipFill>
            <a:blip r:embed="rId4">
              <a:alphaModFix/>
            </a:blip>
            <a:stretch>
              <a:fillRect/>
            </a:stretch>
          </p:blipFill>
          <p:spPr>
            <a:xfrm>
              <a:off x="867450" y="2991600"/>
              <a:ext cx="5899298" cy="2120133"/>
            </a:xfrm>
            <a:prstGeom prst="rect">
              <a:avLst/>
            </a:prstGeom>
            <a:noFill/>
            <a:ln>
              <a:noFill/>
            </a:ln>
          </p:spPr>
        </p:pic>
        <p:sp>
          <p:nvSpPr>
            <p:cNvPr id="850" name="Shape 850"/>
            <p:cNvSpPr/>
            <p:nvPr/>
          </p:nvSpPr>
          <p:spPr>
            <a:xfrm>
              <a:off x="1492025" y="3672375"/>
              <a:ext cx="2289300" cy="1458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sp>
          <p:nvSpPr>
            <p:cNvPr id="851" name="Shape 851"/>
            <p:cNvSpPr/>
            <p:nvPr/>
          </p:nvSpPr>
          <p:spPr>
            <a:xfrm>
              <a:off x="1492025" y="4605975"/>
              <a:ext cx="3188100" cy="5058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cxnSp>
          <p:nvCxnSpPr>
            <p:cNvPr id="852" name="Shape 852"/>
            <p:cNvCxnSpPr/>
            <p:nvPr/>
          </p:nvCxnSpPr>
          <p:spPr>
            <a:xfrm flipH="1">
              <a:off x="3947825" y="2928550"/>
              <a:ext cx="46500" cy="1677300"/>
            </a:xfrm>
            <a:prstGeom prst="straightConnector1">
              <a:avLst/>
            </a:prstGeom>
            <a:noFill/>
            <a:ln cap="flat" cmpd="sng" w="28575">
              <a:solidFill>
                <a:srgbClr val="38761D"/>
              </a:solidFill>
              <a:prstDash val="solid"/>
              <a:round/>
              <a:headEnd len="med" w="med" type="none"/>
              <a:tailEnd len="med" w="med" type="triangle"/>
            </a:ln>
          </p:spPr>
        </p:cxnSp>
      </p:grpSp>
      <p:sp>
        <p:nvSpPr>
          <p:cNvPr id="853" name="Shape 853"/>
          <p:cNvSpPr/>
          <p:nvPr/>
        </p:nvSpPr>
        <p:spPr>
          <a:xfrm>
            <a:off x="2707479" y="4854021"/>
            <a:ext cx="357600" cy="1083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4" name="Shape 854"/>
          <p:cNvSpPr/>
          <p:nvPr/>
        </p:nvSpPr>
        <p:spPr>
          <a:xfrm>
            <a:off x="4342575" y="4852696"/>
            <a:ext cx="357600" cy="1083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sp>
        <p:nvSpPr>
          <p:cNvPr id="859" name="Shape 8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Making A Component - Integration</a:t>
            </a:r>
            <a:endParaRPr>
              <a:latin typeface="Open Sans"/>
              <a:ea typeface="Open Sans"/>
              <a:cs typeface="Open Sans"/>
              <a:sym typeface="Open Sans"/>
            </a:endParaRPr>
          </a:p>
        </p:txBody>
      </p:sp>
      <p:grpSp>
        <p:nvGrpSpPr>
          <p:cNvPr id="860" name="Shape 860"/>
          <p:cNvGrpSpPr/>
          <p:nvPr/>
        </p:nvGrpSpPr>
        <p:grpSpPr>
          <a:xfrm>
            <a:off x="1355314" y="1017737"/>
            <a:ext cx="6433358" cy="4094221"/>
            <a:chOff x="860250" y="1352850"/>
            <a:chExt cx="5906498" cy="3758925"/>
          </a:xfrm>
        </p:grpSpPr>
        <p:pic>
          <p:nvPicPr>
            <p:cNvPr id="861" name="Shape 861"/>
            <p:cNvPicPr preferRelativeResize="0"/>
            <p:nvPr/>
          </p:nvPicPr>
          <p:blipFill rotWithShape="1">
            <a:blip r:embed="rId3">
              <a:alphaModFix/>
            </a:blip>
            <a:srcRect b="21623" l="0" r="0" t="0"/>
            <a:stretch/>
          </p:blipFill>
          <p:spPr>
            <a:xfrm>
              <a:off x="860250" y="1352850"/>
              <a:ext cx="5899298" cy="1577201"/>
            </a:xfrm>
            <a:prstGeom prst="rect">
              <a:avLst/>
            </a:prstGeom>
            <a:noFill/>
            <a:ln>
              <a:noFill/>
            </a:ln>
          </p:spPr>
        </p:pic>
        <p:sp>
          <p:nvSpPr>
            <p:cNvPr id="862" name="Shape 862"/>
            <p:cNvSpPr/>
            <p:nvPr/>
          </p:nvSpPr>
          <p:spPr>
            <a:xfrm>
              <a:off x="1449875" y="2029600"/>
              <a:ext cx="2572200" cy="9006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pic>
          <p:nvPicPr>
            <p:cNvPr id="863" name="Shape 863"/>
            <p:cNvPicPr preferRelativeResize="0"/>
            <p:nvPr/>
          </p:nvPicPr>
          <p:blipFill>
            <a:blip r:embed="rId4">
              <a:alphaModFix/>
            </a:blip>
            <a:stretch>
              <a:fillRect/>
            </a:stretch>
          </p:blipFill>
          <p:spPr>
            <a:xfrm>
              <a:off x="867450" y="2991600"/>
              <a:ext cx="5899298" cy="2120133"/>
            </a:xfrm>
            <a:prstGeom prst="rect">
              <a:avLst/>
            </a:prstGeom>
            <a:noFill/>
            <a:ln>
              <a:noFill/>
            </a:ln>
          </p:spPr>
        </p:pic>
        <p:sp>
          <p:nvSpPr>
            <p:cNvPr id="864" name="Shape 864"/>
            <p:cNvSpPr/>
            <p:nvPr/>
          </p:nvSpPr>
          <p:spPr>
            <a:xfrm>
              <a:off x="1492025" y="3672375"/>
              <a:ext cx="2289300" cy="1458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sp>
          <p:nvSpPr>
            <p:cNvPr id="865" name="Shape 865"/>
            <p:cNvSpPr/>
            <p:nvPr/>
          </p:nvSpPr>
          <p:spPr>
            <a:xfrm>
              <a:off x="1492025" y="4605975"/>
              <a:ext cx="3188100" cy="5058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cxnSp>
          <p:nvCxnSpPr>
            <p:cNvPr id="866" name="Shape 866"/>
            <p:cNvCxnSpPr/>
            <p:nvPr/>
          </p:nvCxnSpPr>
          <p:spPr>
            <a:xfrm flipH="1">
              <a:off x="3947825" y="2928550"/>
              <a:ext cx="46500" cy="1677300"/>
            </a:xfrm>
            <a:prstGeom prst="straightConnector1">
              <a:avLst/>
            </a:prstGeom>
            <a:noFill/>
            <a:ln cap="flat" cmpd="sng" w="28575">
              <a:solidFill>
                <a:srgbClr val="38761D"/>
              </a:solidFill>
              <a:prstDash val="solid"/>
              <a:round/>
              <a:headEnd len="med" w="med" type="none"/>
              <a:tailEnd len="med" w="med" type="triangle"/>
            </a:ln>
          </p:spPr>
        </p:cxnSp>
      </p:grpSp>
      <p:sp>
        <p:nvSpPr>
          <p:cNvPr id="867" name="Shape 867"/>
          <p:cNvSpPr/>
          <p:nvPr/>
        </p:nvSpPr>
        <p:spPr>
          <a:xfrm>
            <a:off x="4342575" y="4852696"/>
            <a:ext cx="357600" cy="1083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sp>
        <p:nvSpPr>
          <p:cNvPr id="872" name="Shape 8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Making A Component - Integration</a:t>
            </a:r>
            <a:endParaRPr>
              <a:latin typeface="Open Sans"/>
              <a:ea typeface="Open Sans"/>
              <a:cs typeface="Open Sans"/>
              <a:sym typeface="Open Sans"/>
            </a:endParaRPr>
          </a:p>
        </p:txBody>
      </p:sp>
      <p:grpSp>
        <p:nvGrpSpPr>
          <p:cNvPr id="873" name="Shape 873"/>
          <p:cNvGrpSpPr/>
          <p:nvPr/>
        </p:nvGrpSpPr>
        <p:grpSpPr>
          <a:xfrm>
            <a:off x="1355314" y="1017737"/>
            <a:ext cx="6433358" cy="4094221"/>
            <a:chOff x="860250" y="1352850"/>
            <a:chExt cx="5906498" cy="3758925"/>
          </a:xfrm>
        </p:grpSpPr>
        <p:pic>
          <p:nvPicPr>
            <p:cNvPr id="874" name="Shape 874"/>
            <p:cNvPicPr preferRelativeResize="0"/>
            <p:nvPr/>
          </p:nvPicPr>
          <p:blipFill rotWithShape="1">
            <a:blip r:embed="rId3">
              <a:alphaModFix/>
            </a:blip>
            <a:srcRect b="21623" l="0" r="0" t="0"/>
            <a:stretch/>
          </p:blipFill>
          <p:spPr>
            <a:xfrm>
              <a:off x="860250" y="1352850"/>
              <a:ext cx="5899298" cy="1577201"/>
            </a:xfrm>
            <a:prstGeom prst="rect">
              <a:avLst/>
            </a:prstGeom>
            <a:noFill/>
            <a:ln>
              <a:noFill/>
            </a:ln>
          </p:spPr>
        </p:pic>
        <p:sp>
          <p:nvSpPr>
            <p:cNvPr id="875" name="Shape 875"/>
            <p:cNvSpPr/>
            <p:nvPr/>
          </p:nvSpPr>
          <p:spPr>
            <a:xfrm>
              <a:off x="1449875" y="2029600"/>
              <a:ext cx="2572200" cy="9006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pic>
          <p:nvPicPr>
            <p:cNvPr id="876" name="Shape 876"/>
            <p:cNvPicPr preferRelativeResize="0"/>
            <p:nvPr/>
          </p:nvPicPr>
          <p:blipFill>
            <a:blip r:embed="rId4">
              <a:alphaModFix/>
            </a:blip>
            <a:stretch>
              <a:fillRect/>
            </a:stretch>
          </p:blipFill>
          <p:spPr>
            <a:xfrm>
              <a:off x="867450" y="2991600"/>
              <a:ext cx="5899298" cy="2120133"/>
            </a:xfrm>
            <a:prstGeom prst="rect">
              <a:avLst/>
            </a:prstGeom>
            <a:noFill/>
            <a:ln>
              <a:noFill/>
            </a:ln>
          </p:spPr>
        </p:pic>
        <p:sp>
          <p:nvSpPr>
            <p:cNvPr id="877" name="Shape 877"/>
            <p:cNvSpPr/>
            <p:nvPr/>
          </p:nvSpPr>
          <p:spPr>
            <a:xfrm>
              <a:off x="1492025" y="3672375"/>
              <a:ext cx="2289300" cy="1458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sp>
          <p:nvSpPr>
            <p:cNvPr id="878" name="Shape 878"/>
            <p:cNvSpPr/>
            <p:nvPr/>
          </p:nvSpPr>
          <p:spPr>
            <a:xfrm>
              <a:off x="1492025" y="4605975"/>
              <a:ext cx="3188100" cy="5058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cxnSp>
          <p:nvCxnSpPr>
            <p:cNvPr id="879" name="Shape 879"/>
            <p:cNvCxnSpPr/>
            <p:nvPr/>
          </p:nvCxnSpPr>
          <p:spPr>
            <a:xfrm flipH="1">
              <a:off x="3947825" y="2928550"/>
              <a:ext cx="46500" cy="1677300"/>
            </a:xfrm>
            <a:prstGeom prst="straightConnector1">
              <a:avLst/>
            </a:prstGeom>
            <a:noFill/>
            <a:ln cap="flat" cmpd="sng" w="28575">
              <a:solidFill>
                <a:srgbClr val="38761D"/>
              </a:solidFill>
              <a:prstDash val="solid"/>
              <a:round/>
              <a:headEnd len="med" w="med" type="none"/>
              <a:tailEnd len="med" w="med" type="triangle"/>
            </a:ln>
          </p:spPr>
        </p:cxn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Shape 8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Adding new Messages</a:t>
            </a:r>
            <a:endParaRPr>
              <a:latin typeface="Open Sans"/>
              <a:ea typeface="Open Sans"/>
              <a:cs typeface="Open Sans"/>
              <a:sym typeface="Open Sans"/>
            </a:endParaRPr>
          </a:p>
        </p:txBody>
      </p:sp>
      <p:pic>
        <p:nvPicPr>
          <p:cNvPr id="885" name="Shape 885"/>
          <p:cNvPicPr preferRelativeResize="0"/>
          <p:nvPr/>
        </p:nvPicPr>
        <p:blipFill>
          <a:blip r:embed="rId3">
            <a:alphaModFix/>
          </a:blip>
          <a:stretch>
            <a:fillRect/>
          </a:stretch>
        </p:blipFill>
        <p:spPr>
          <a:xfrm>
            <a:off x="2021325" y="1363500"/>
            <a:ext cx="5101351" cy="2950475"/>
          </a:xfrm>
          <a:prstGeom prst="rect">
            <a:avLst/>
          </a:prstGeom>
          <a:noFill/>
          <a:ln cap="flat" cmpd="sng" w="9525">
            <a:solidFill>
              <a:srgbClr val="EFEFEF"/>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Shape 8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Adding New Messages</a:t>
            </a:r>
            <a:endParaRPr>
              <a:latin typeface="Open Sans"/>
              <a:ea typeface="Open Sans"/>
              <a:cs typeface="Open Sans"/>
              <a:sym typeface="Open Sans"/>
            </a:endParaRPr>
          </a:p>
        </p:txBody>
      </p:sp>
      <p:sp>
        <p:nvSpPr>
          <p:cNvPr id="891" name="Shape 891"/>
          <p:cNvSpPr txBox="1"/>
          <p:nvPr>
            <p:ph idx="1" type="body"/>
          </p:nvPr>
        </p:nvSpPr>
        <p:spPr>
          <a:xfrm>
            <a:off x="311700" y="1152475"/>
            <a:ext cx="86802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For both </a:t>
            </a:r>
            <a:r>
              <a:rPr b="1" lang="en">
                <a:latin typeface="Open Sans"/>
                <a:ea typeface="Open Sans"/>
                <a:cs typeface="Open Sans"/>
                <a:sym typeface="Open Sans"/>
              </a:rPr>
              <a:t>name</a:t>
            </a:r>
            <a:r>
              <a:rPr lang="en">
                <a:latin typeface="Open Sans"/>
                <a:ea typeface="Open Sans"/>
                <a:cs typeface="Open Sans"/>
                <a:sym typeface="Open Sans"/>
              </a:rPr>
              <a:t> and </a:t>
            </a:r>
            <a:r>
              <a:rPr b="1" lang="en">
                <a:latin typeface="Open Sans"/>
                <a:ea typeface="Open Sans"/>
                <a:cs typeface="Open Sans"/>
                <a:sym typeface="Open Sans"/>
              </a:rPr>
              <a:t>message</a:t>
            </a:r>
            <a:r>
              <a:rPr lang="en">
                <a:latin typeface="Open Sans"/>
                <a:ea typeface="Open Sans"/>
                <a:cs typeface="Open Sans"/>
                <a:sym typeface="Open Sans"/>
              </a:rPr>
              <a:t> we need both an </a:t>
            </a:r>
            <a:r>
              <a:rPr b="1" lang="en">
                <a:latin typeface="Open Sans"/>
                <a:ea typeface="Open Sans"/>
                <a:cs typeface="Open Sans"/>
                <a:sym typeface="Open Sans"/>
              </a:rPr>
              <a:t>input</a:t>
            </a:r>
            <a:r>
              <a:rPr lang="en">
                <a:latin typeface="Open Sans"/>
                <a:ea typeface="Open Sans"/>
                <a:cs typeface="Open Sans"/>
                <a:sym typeface="Open Sans"/>
              </a:rPr>
              <a:t> and a </a:t>
            </a:r>
            <a:r>
              <a:rPr b="1" lang="en">
                <a:latin typeface="Open Sans"/>
                <a:ea typeface="Open Sans"/>
                <a:cs typeface="Open Sans"/>
                <a:sym typeface="Open Sans"/>
              </a:rPr>
              <a:t>label</a:t>
            </a:r>
            <a:endParaRPr b="1">
              <a:latin typeface="Open Sans"/>
              <a:ea typeface="Open Sans"/>
              <a:cs typeface="Open Sans"/>
              <a:sym typeface="Open Sans"/>
            </a:endParaRPr>
          </a:p>
          <a:p>
            <a:pPr indent="0" lvl="0" marL="0" rtl="0">
              <a:spcBef>
                <a:spcPts val="1600"/>
              </a:spcBef>
              <a:spcAft>
                <a:spcPts val="1600"/>
              </a:spcAft>
              <a:buNone/>
            </a:pPr>
            <a:r>
              <a:rPr lang="en">
                <a:latin typeface="Open Sans"/>
                <a:ea typeface="Open Sans"/>
                <a:cs typeface="Open Sans"/>
                <a:sym typeface="Open Sans"/>
              </a:rPr>
              <a:t>Our message will be sent to the server when we hit Enter, then the message field will be cleared.</a:t>
            </a:r>
            <a:endParaRPr>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sp>
        <p:nvSpPr>
          <p:cNvPr id="896" name="Shape 896"/>
          <p:cNvSpPr txBox="1"/>
          <p:nvPr/>
        </p:nvSpPr>
        <p:spPr>
          <a:xfrm>
            <a:off x="300775" y="1228350"/>
            <a:ext cx="3078000" cy="2686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solidFill>
                  <a:srgbClr val="595959"/>
                </a:solidFill>
                <a:latin typeface="Open Sans"/>
                <a:ea typeface="Open Sans"/>
                <a:cs typeface="Open Sans"/>
                <a:sym typeface="Open Sans"/>
              </a:rPr>
              <a:t>Most React components have  </a:t>
            </a:r>
            <a:r>
              <a:rPr b="1" lang="en">
                <a:solidFill>
                  <a:srgbClr val="595959"/>
                </a:solidFill>
                <a:latin typeface="Open Sans"/>
                <a:ea typeface="Open Sans"/>
                <a:cs typeface="Open Sans"/>
                <a:sym typeface="Open Sans"/>
              </a:rPr>
              <a:t>internal state</a:t>
            </a:r>
            <a:endParaRPr b="1">
              <a:solidFill>
                <a:srgbClr val="595959"/>
              </a:solidFill>
              <a:latin typeface="Open Sans"/>
              <a:ea typeface="Open Sans"/>
              <a:cs typeface="Open Sans"/>
              <a:sym typeface="Open Sans"/>
            </a:endParaRPr>
          </a:p>
          <a:p>
            <a:pPr indent="0" lvl="0" marL="0">
              <a:spcBef>
                <a:spcPts val="0"/>
              </a:spcBef>
              <a:spcAft>
                <a:spcPts val="0"/>
              </a:spcAft>
              <a:buClr>
                <a:schemeClr val="dk1"/>
              </a:buClr>
              <a:buSzPts val="1100"/>
              <a:buFont typeface="Arial"/>
              <a:buNone/>
            </a:pPr>
            <a:r>
              <a:t/>
            </a:r>
            <a:endParaRPr>
              <a:solidFill>
                <a:srgbClr val="595959"/>
              </a:solidFill>
              <a:latin typeface="Open Sans"/>
              <a:ea typeface="Open Sans"/>
              <a:cs typeface="Open Sans"/>
              <a:sym typeface="Open Sans"/>
            </a:endParaRPr>
          </a:p>
          <a:p>
            <a:pPr indent="0" lvl="0" marL="0">
              <a:spcBef>
                <a:spcPts val="0"/>
              </a:spcBef>
              <a:spcAft>
                <a:spcPts val="0"/>
              </a:spcAft>
              <a:buClr>
                <a:schemeClr val="dk1"/>
              </a:buClr>
              <a:buSzPts val="1100"/>
              <a:buFont typeface="Arial"/>
              <a:buNone/>
            </a:pPr>
            <a:r>
              <a:rPr lang="en">
                <a:solidFill>
                  <a:srgbClr val="595959"/>
                </a:solidFill>
                <a:latin typeface="Open Sans"/>
                <a:ea typeface="Open Sans"/>
                <a:cs typeface="Open Sans"/>
                <a:sym typeface="Open Sans"/>
              </a:rPr>
              <a:t>State is </a:t>
            </a:r>
            <a:r>
              <a:rPr b="1" lang="en">
                <a:solidFill>
                  <a:srgbClr val="595959"/>
                </a:solidFill>
                <a:latin typeface="Open Sans"/>
                <a:ea typeface="Open Sans"/>
                <a:cs typeface="Open Sans"/>
                <a:sym typeface="Open Sans"/>
              </a:rPr>
              <a:t>mutable</a:t>
            </a:r>
            <a:endParaRPr>
              <a:solidFill>
                <a:srgbClr val="595959"/>
              </a:solidFill>
              <a:latin typeface="Open Sans"/>
              <a:ea typeface="Open Sans"/>
              <a:cs typeface="Open Sans"/>
              <a:sym typeface="Open Sans"/>
            </a:endParaRPr>
          </a:p>
          <a:p>
            <a:pPr indent="0" lvl="0" marL="0">
              <a:spcBef>
                <a:spcPts val="0"/>
              </a:spcBef>
              <a:spcAft>
                <a:spcPts val="0"/>
              </a:spcAft>
              <a:buClr>
                <a:schemeClr val="dk1"/>
              </a:buClr>
              <a:buSzPts val="1100"/>
              <a:buFont typeface="Arial"/>
              <a:buNone/>
            </a:pPr>
            <a:r>
              <a:t/>
            </a:r>
            <a:endParaRPr>
              <a:solidFill>
                <a:srgbClr val="595959"/>
              </a:solidFill>
              <a:latin typeface="Open Sans"/>
              <a:ea typeface="Open Sans"/>
              <a:cs typeface="Open Sans"/>
              <a:sym typeface="Open Sans"/>
            </a:endParaRPr>
          </a:p>
          <a:p>
            <a:pPr indent="0" lvl="0" marL="0" rtl="0">
              <a:spcBef>
                <a:spcPts val="0"/>
              </a:spcBef>
              <a:spcAft>
                <a:spcPts val="0"/>
              </a:spcAft>
              <a:buNone/>
            </a:pPr>
            <a:r>
              <a:rPr lang="en">
                <a:solidFill>
                  <a:srgbClr val="595959"/>
                </a:solidFill>
                <a:latin typeface="Open Sans"/>
                <a:ea typeface="Open Sans"/>
                <a:cs typeface="Open Sans"/>
                <a:sym typeface="Open Sans"/>
              </a:rPr>
              <a:t>In this example, the state variable is name</a:t>
            </a:r>
            <a:endParaRPr>
              <a:solidFill>
                <a:srgbClr val="595959"/>
              </a:solidFill>
              <a:latin typeface="Open Sans"/>
              <a:ea typeface="Open Sans"/>
              <a:cs typeface="Open Sans"/>
              <a:sym typeface="Open Sans"/>
            </a:endParaRPr>
          </a:p>
        </p:txBody>
      </p:sp>
      <p:sp>
        <p:nvSpPr>
          <p:cNvPr id="897" name="Shape 8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Internal State</a:t>
            </a:r>
            <a:endParaRPr>
              <a:latin typeface="Open Sans"/>
              <a:ea typeface="Open Sans"/>
              <a:cs typeface="Open Sans"/>
              <a:sym typeface="Open Sans"/>
            </a:endParaRPr>
          </a:p>
        </p:txBody>
      </p:sp>
      <p:sp>
        <p:nvSpPr>
          <p:cNvPr id="898" name="Shape 898"/>
          <p:cNvSpPr txBox="1"/>
          <p:nvPr>
            <p:ph idx="1" type="body"/>
          </p:nvPr>
        </p:nvSpPr>
        <p:spPr>
          <a:xfrm>
            <a:off x="3699325" y="1113250"/>
            <a:ext cx="4990200" cy="3473400"/>
          </a:xfrm>
          <a:prstGeom prst="rect">
            <a:avLst/>
          </a:prstGeom>
          <a:solidFill>
            <a:srgbClr val="F3F3F3"/>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nSpc>
                <a:spcPct val="100000"/>
              </a:lnSpc>
              <a:spcBef>
                <a:spcPts val="0"/>
              </a:spcBef>
              <a:spcAft>
                <a:spcPts val="0"/>
              </a:spcAft>
              <a:buClr>
                <a:schemeClr val="dk1"/>
              </a:buClr>
              <a:buSzPts val="1100"/>
              <a:buFont typeface="Arial"/>
              <a:buNone/>
            </a:pPr>
            <a:r>
              <a:rPr b="1" lang="en" sz="1300">
                <a:latin typeface="Open Sans"/>
                <a:ea typeface="Open Sans"/>
                <a:cs typeface="Open Sans"/>
                <a:sym typeface="Open Sans"/>
              </a:rPr>
              <a:t>class Input extends React.Component  {</a:t>
            </a:r>
            <a:endParaRPr b="1" sz="1400">
              <a:latin typeface="Open Sans"/>
              <a:ea typeface="Open Sans"/>
              <a:cs typeface="Open Sans"/>
              <a:sym typeface="Open Sans"/>
            </a:endParaRPr>
          </a:p>
          <a:p>
            <a:pPr indent="0" lvl="0" marL="0" rtl="0">
              <a:lnSpc>
                <a:spcPct val="100000"/>
              </a:lnSpc>
              <a:spcBef>
                <a:spcPts val="0"/>
              </a:spcBef>
              <a:spcAft>
                <a:spcPts val="0"/>
              </a:spcAft>
              <a:buNone/>
            </a:pPr>
            <a:r>
              <a:rPr b="1" lang="en" sz="1400">
                <a:latin typeface="Open Sans"/>
                <a:ea typeface="Open Sans"/>
                <a:cs typeface="Open Sans"/>
                <a:sym typeface="Open Sans"/>
              </a:rPr>
              <a:t>    constructor(props) {</a:t>
            </a:r>
            <a:endParaRPr b="1" sz="1400">
              <a:latin typeface="Open Sans"/>
              <a:ea typeface="Open Sans"/>
              <a:cs typeface="Open Sans"/>
              <a:sym typeface="Open Sans"/>
            </a:endParaRPr>
          </a:p>
          <a:p>
            <a:pPr indent="0" lvl="0" marL="0" rtl="0">
              <a:lnSpc>
                <a:spcPct val="100000"/>
              </a:lnSpc>
              <a:spcBef>
                <a:spcPts val="0"/>
              </a:spcBef>
              <a:spcAft>
                <a:spcPts val="0"/>
              </a:spcAft>
              <a:buClr>
                <a:schemeClr val="dk1"/>
              </a:buClr>
              <a:buSzPts val="1100"/>
              <a:buFont typeface="Arial"/>
              <a:buNone/>
            </a:pPr>
            <a:r>
              <a:rPr b="1" lang="en" sz="1400">
                <a:latin typeface="Open Sans"/>
                <a:ea typeface="Open Sans"/>
                <a:cs typeface="Open Sans"/>
                <a:sym typeface="Open Sans"/>
              </a:rPr>
              <a:t>        super(props);</a:t>
            </a:r>
            <a:endParaRPr b="1" sz="1400">
              <a:latin typeface="Open Sans"/>
              <a:ea typeface="Open Sans"/>
              <a:cs typeface="Open Sans"/>
              <a:sym typeface="Open Sans"/>
            </a:endParaRPr>
          </a:p>
          <a:p>
            <a:pPr indent="0" lvl="0" marL="0" rtl="0">
              <a:lnSpc>
                <a:spcPct val="100000"/>
              </a:lnSpc>
              <a:spcBef>
                <a:spcPts val="0"/>
              </a:spcBef>
              <a:spcAft>
                <a:spcPts val="0"/>
              </a:spcAft>
              <a:buClr>
                <a:schemeClr val="dk1"/>
              </a:buClr>
              <a:buSzPts val="1100"/>
              <a:buFont typeface="Arial"/>
              <a:buNone/>
            </a:pPr>
            <a:r>
              <a:rPr b="1" lang="en" sz="1400">
                <a:latin typeface="Open Sans"/>
                <a:ea typeface="Open Sans"/>
                <a:cs typeface="Open Sans"/>
                <a:sym typeface="Open Sans"/>
              </a:rPr>
              <a:t>        this.state = {name: ‘’};</a:t>
            </a:r>
            <a:endParaRPr b="1" sz="1400">
              <a:latin typeface="Open Sans"/>
              <a:ea typeface="Open Sans"/>
              <a:cs typeface="Open Sans"/>
              <a:sym typeface="Open Sans"/>
            </a:endParaRPr>
          </a:p>
          <a:p>
            <a:pPr indent="0" lvl="0" marL="0" rtl="0">
              <a:lnSpc>
                <a:spcPct val="100000"/>
              </a:lnSpc>
              <a:spcBef>
                <a:spcPts val="0"/>
              </a:spcBef>
              <a:spcAft>
                <a:spcPts val="0"/>
              </a:spcAft>
              <a:buClr>
                <a:schemeClr val="dk1"/>
              </a:buClr>
              <a:buSzPts val="1100"/>
              <a:buFont typeface="Arial"/>
              <a:buNone/>
            </a:pPr>
            <a:r>
              <a:rPr b="1" lang="en" sz="1400">
                <a:latin typeface="Open Sans"/>
                <a:ea typeface="Open Sans"/>
                <a:cs typeface="Open Sans"/>
                <a:sym typeface="Open Sans"/>
              </a:rPr>
              <a:t>    }</a:t>
            </a:r>
            <a:endParaRPr b="1" sz="1400">
              <a:latin typeface="Open Sans"/>
              <a:ea typeface="Open Sans"/>
              <a:cs typeface="Open Sans"/>
              <a:sym typeface="Open Sans"/>
            </a:endParaRPr>
          </a:p>
          <a:p>
            <a:pPr indent="0" lvl="0" marL="0" rtl="0">
              <a:lnSpc>
                <a:spcPct val="100000"/>
              </a:lnSpc>
              <a:spcBef>
                <a:spcPts val="0"/>
              </a:spcBef>
              <a:spcAft>
                <a:spcPts val="0"/>
              </a:spcAft>
              <a:buNone/>
            </a:pPr>
            <a:r>
              <a:t/>
            </a:r>
            <a:endParaRPr b="1" sz="1400">
              <a:latin typeface="Open Sans"/>
              <a:ea typeface="Open Sans"/>
              <a:cs typeface="Open Sans"/>
              <a:sym typeface="Open Sans"/>
            </a:endParaRPr>
          </a:p>
          <a:p>
            <a:pPr indent="0" lvl="0" marL="0" rtl="0">
              <a:lnSpc>
                <a:spcPct val="100000"/>
              </a:lnSpc>
              <a:spcBef>
                <a:spcPts val="0"/>
              </a:spcBef>
              <a:spcAft>
                <a:spcPts val="0"/>
              </a:spcAft>
              <a:buNone/>
            </a:pPr>
            <a:r>
              <a:rPr b="1" lang="en" sz="1400">
                <a:latin typeface="Open Sans"/>
                <a:ea typeface="Open Sans"/>
                <a:cs typeface="Open Sans"/>
                <a:sym typeface="Open Sans"/>
              </a:rPr>
              <a:t>    ….</a:t>
            </a:r>
            <a:endParaRPr b="1" sz="1400">
              <a:latin typeface="Open Sans"/>
              <a:ea typeface="Open Sans"/>
              <a:cs typeface="Open Sans"/>
              <a:sym typeface="Open Sans"/>
            </a:endParaRPr>
          </a:p>
          <a:p>
            <a:pPr indent="0" lvl="0" marL="0" rtl="0">
              <a:lnSpc>
                <a:spcPct val="100000"/>
              </a:lnSpc>
              <a:spcBef>
                <a:spcPts val="0"/>
              </a:spcBef>
              <a:spcAft>
                <a:spcPts val="0"/>
              </a:spcAft>
              <a:buNone/>
            </a:pPr>
            <a:r>
              <a:t/>
            </a:r>
            <a:endParaRPr b="1" sz="1400">
              <a:latin typeface="Open Sans"/>
              <a:ea typeface="Open Sans"/>
              <a:cs typeface="Open Sans"/>
              <a:sym typeface="Open Sans"/>
            </a:endParaRPr>
          </a:p>
          <a:p>
            <a:pPr indent="0" lvl="0" marL="0" rtl="0">
              <a:lnSpc>
                <a:spcPct val="100000"/>
              </a:lnSpc>
              <a:spcBef>
                <a:spcPts val="0"/>
              </a:spcBef>
              <a:spcAft>
                <a:spcPts val="0"/>
              </a:spcAft>
              <a:buNone/>
            </a:pPr>
            <a:r>
              <a:rPr b="1" lang="en" sz="1400">
                <a:latin typeface="Open Sans"/>
                <a:ea typeface="Open Sans"/>
                <a:cs typeface="Open Sans"/>
                <a:sym typeface="Open Sans"/>
              </a:rPr>
              <a:t>    render() {</a:t>
            </a:r>
            <a:endParaRPr b="1" sz="1400">
              <a:latin typeface="Open Sans"/>
              <a:ea typeface="Open Sans"/>
              <a:cs typeface="Open Sans"/>
              <a:sym typeface="Open Sans"/>
            </a:endParaRPr>
          </a:p>
          <a:p>
            <a:pPr indent="457200" lvl="0" marL="0" rtl="0">
              <a:lnSpc>
                <a:spcPct val="100000"/>
              </a:lnSpc>
              <a:spcBef>
                <a:spcPts val="0"/>
              </a:spcBef>
              <a:spcAft>
                <a:spcPts val="0"/>
              </a:spcAft>
              <a:buNone/>
            </a:pPr>
            <a:r>
              <a:rPr b="1" lang="en" sz="1400">
                <a:latin typeface="Open Sans"/>
                <a:ea typeface="Open Sans"/>
                <a:cs typeface="Open Sans"/>
                <a:sym typeface="Open Sans"/>
              </a:rPr>
              <a:t>const nameDiv = &lt;p&gt;{this.state.name}&lt;/p&gt;</a:t>
            </a:r>
            <a:endParaRPr b="1" sz="1400">
              <a:latin typeface="Open Sans"/>
              <a:ea typeface="Open Sans"/>
              <a:cs typeface="Open Sans"/>
              <a:sym typeface="Open Sans"/>
            </a:endParaRPr>
          </a:p>
          <a:p>
            <a:pPr indent="0" lvl="0" marL="0" rtl="0">
              <a:lnSpc>
                <a:spcPct val="100000"/>
              </a:lnSpc>
              <a:spcBef>
                <a:spcPts val="0"/>
              </a:spcBef>
              <a:spcAft>
                <a:spcPts val="0"/>
              </a:spcAft>
              <a:buNone/>
            </a:pPr>
            <a:r>
              <a:t/>
            </a:r>
            <a:endParaRPr b="1" sz="1400">
              <a:latin typeface="Open Sans"/>
              <a:ea typeface="Open Sans"/>
              <a:cs typeface="Open Sans"/>
              <a:sym typeface="Open Sans"/>
            </a:endParaRPr>
          </a:p>
          <a:p>
            <a:pPr indent="0" lvl="0" marL="0" rtl="0">
              <a:lnSpc>
                <a:spcPct val="100000"/>
              </a:lnSpc>
              <a:spcBef>
                <a:spcPts val="0"/>
              </a:spcBef>
              <a:spcAft>
                <a:spcPts val="0"/>
              </a:spcAft>
              <a:buNone/>
            </a:pPr>
            <a:r>
              <a:rPr b="1" lang="en" sz="1400">
                <a:latin typeface="Open Sans"/>
                <a:ea typeface="Open Sans"/>
                <a:cs typeface="Open Sans"/>
                <a:sym typeface="Open Sans"/>
              </a:rPr>
              <a:t>      ….</a:t>
            </a:r>
            <a:endParaRPr b="1" sz="1400">
              <a:latin typeface="Open Sans"/>
              <a:ea typeface="Open Sans"/>
              <a:cs typeface="Open Sans"/>
              <a:sym typeface="Open Sans"/>
            </a:endParaRPr>
          </a:p>
          <a:p>
            <a:pPr indent="0" lvl="0" marL="0" rtl="0">
              <a:lnSpc>
                <a:spcPct val="100000"/>
              </a:lnSpc>
              <a:spcBef>
                <a:spcPts val="0"/>
              </a:spcBef>
              <a:spcAft>
                <a:spcPts val="0"/>
              </a:spcAft>
              <a:buNone/>
            </a:pPr>
            <a:r>
              <a:t/>
            </a:r>
            <a:endParaRPr b="1" sz="1400">
              <a:latin typeface="Open Sans"/>
              <a:ea typeface="Open Sans"/>
              <a:cs typeface="Open Sans"/>
              <a:sym typeface="Open Sans"/>
            </a:endParaRPr>
          </a:p>
          <a:p>
            <a:pPr indent="0" lvl="0" marL="0" rtl="0">
              <a:lnSpc>
                <a:spcPct val="100000"/>
              </a:lnSpc>
              <a:spcBef>
                <a:spcPts val="0"/>
              </a:spcBef>
              <a:spcAft>
                <a:spcPts val="0"/>
              </a:spcAft>
              <a:buNone/>
            </a:pPr>
            <a:r>
              <a:rPr b="1" lang="en" sz="1400">
                <a:latin typeface="Open Sans"/>
                <a:ea typeface="Open Sans"/>
                <a:cs typeface="Open Sans"/>
                <a:sym typeface="Open Sans"/>
              </a:rPr>
              <a:t>    }</a:t>
            </a:r>
            <a:endParaRPr b="1" sz="1400">
              <a:latin typeface="Open Sans"/>
              <a:ea typeface="Open Sans"/>
              <a:cs typeface="Open Sans"/>
              <a:sym typeface="Open Sans"/>
            </a:endParaRPr>
          </a:p>
          <a:p>
            <a:pPr indent="0" lvl="0" marL="0" rtl="0">
              <a:lnSpc>
                <a:spcPct val="100000"/>
              </a:lnSpc>
              <a:spcBef>
                <a:spcPts val="0"/>
              </a:spcBef>
              <a:spcAft>
                <a:spcPts val="0"/>
              </a:spcAft>
              <a:buNone/>
            </a:pPr>
            <a:r>
              <a:rPr b="1" lang="en" sz="1400">
                <a:latin typeface="Open Sans"/>
                <a:ea typeface="Open Sans"/>
                <a:cs typeface="Open Sans"/>
                <a:sym typeface="Open Sans"/>
              </a:rPr>
              <a:t>});</a:t>
            </a:r>
            <a:endParaRPr b="1" sz="1400">
              <a:latin typeface="Open Sans"/>
              <a:ea typeface="Open Sans"/>
              <a:cs typeface="Open Sans"/>
              <a:sym typeface="Open Sans"/>
            </a:endParaRPr>
          </a:p>
        </p:txBody>
      </p:sp>
      <p:sp>
        <p:nvSpPr>
          <p:cNvPr id="899" name="Shape 899"/>
          <p:cNvSpPr/>
          <p:nvPr/>
        </p:nvSpPr>
        <p:spPr>
          <a:xfrm>
            <a:off x="7028721" y="3160396"/>
            <a:ext cx="531600" cy="239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0" name="Shape 900"/>
          <p:cNvSpPr/>
          <p:nvPr/>
        </p:nvSpPr>
        <p:spPr>
          <a:xfrm>
            <a:off x="5260950" y="1909750"/>
            <a:ext cx="531600" cy="239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sp>
        <p:nvSpPr>
          <p:cNvPr id="905" name="Shape 905"/>
          <p:cNvSpPr txBox="1"/>
          <p:nvPr/>
        </p:nvSpPr>
        <p:spPr>
          <a:xfrm>
            <a:off x="300775" y="1228350"/>
            <a:ext cx="3078000" cy="2686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solidFill>
                  <a:srgbClr val="595959"/>
                </a:solidFill>
                <a:latin typeface="Open Sans"/>
                <a:ea typeface="Open Sans"/>
                <a:cs typeface="Open Sans"/>
                <a:sym typeface="Open Sans"/>
              </a:rPr>
              <a:t>State has class-level scope</a:t>
            </a:r>
            <a:endParaRPr>
              <a:solidFill>
                <a:srgbClr val="595959"/>
              </a:solidFill>
              <a:latin typeface="Open Sans"/>
              <a:ea typeface="Open Sans"/>
              <a:cs typeface="Open Sans"/>
              <a:sym typeface="Open Sans"/>
            </a:endParaRPr>
          </a:p>
          <a:p>
            <a:pPr indent="-317500" lvl="0" marL="457200" rtl="0">
              <a:spcBef>
                <a:spcPts val="0"/>
              </a:spcBef>
              <a:spcAft>
                <a:spcPts val="0"/>
              </a:spcAft>
              <a:buClr>
                <a:srgbClr val="595959"/>
              </a:buClr>
              <a:buSzPts val="1400"/>
              <a:buFont typeface="Open Sans"/>
              <a:buChar char="●"/>
            </a:pPr>
            <a:r>
              <a:rPr lang="en">
                <a:solidFill>
                  <a:srgbClr val="595959"/>
                </a:solidFill>
                <a:latin typeface="Open Sans"/>
                <a:ea typeface="Open Sans"/>
                <a:cs typeface="Open Sans"/>
                <a:sym typeface="Open Sans"/>
              </a:rPr>
              <a:t>this.state.variableName</a:t>
            </a:r>
            <a:endParaRPr>
              <a:solidFill>
                <a:srgbClr val="595959"/>
              </a:solidFill>
              <a:latin typeface="Open Sans"/>
              <a:ea typeface="Open Sans"/>
              <a:cs typeface="Open Sans"/>
              <a:sym typeface="Open Sans"/>
            </a:endParaRPr>
          </a:p>
          <a:p>
            <a:pPr indent="0" lvl="0" marL="0">
              <a:spcBef>
                <a:spcPts val="0"/>
              </a:spcBef>
              <a:spcAft>
                <a:spcPts val="0"/>
              </a:spcAft>
              <a:buNone/>
            </a:pPr>
            <a:r>
              <a:t/>
            </a:r>
            <a:endParaRPr>
              <a:solidFill>
                <a:srgbClr val="595959"/>
              </a:solidFill>
              <a:latin typeface="Open Sans"/>
              <a:ea typeface="Open Sans"/>
              <a:cs typeface="Open Sans"/>
              <a:sym typeface="Open Sans"/>
            </a:endParaRPr>
          </a:p>
          <a:p>
            <a:pPr indent="0" lvl="0" marL="0">
              <a:spcBef>
                <a:spcPts val="0"/>
              </a:spcBef>
              <a:spcAft>
                <a:spcPts val="0"/>
              </a:spcAft>
              <a:buNone/>
            </a:pPr>
            <a:r>
              <a:rPr b="1" lang="en">
                <a:solidFill>
                  <a:srgbClr val="595959"/>
                </a:solidFill>
                <a:latin typeface="Open Sans"/>
                <a:ea typeface="Open Sans"/>
                <a:cs typeface="Open Sans"/>
                <a:sym typeface="Open Sans"/>
              </a:rPr>
              <a:t>constructor(props)</a:t>
            </a:r>
            <a:endParaRPr>
              <a:solidFill>
                <a:srgbClr val="595959"/>
              </a:solidFill>
              <a:latin typeface="Open Sans"/>
              <a:ea typeface="Open Sans"/>
              <a:cs typeface="Open Sans"/>
              <a:sym typeface="Open Sans"/>
            </a:endParaRPr>
          </a:p>
          <a:p>
            <a:pPr indent="-317500" lvl="0" marL="457200" rtl="0">
              <a:spcBef>
                <a:spcPts val="0"/>
              </a:spcBef>
              <a:spcAft>
                <a:spcPts val="0"/>
              </a:spcAft>
              <a:buClr>
                <a:srgbClr val="595959"/>
              </a:buClr>
              <a:buSzPts val="1400"/>
              <a:buFont typeface="Open Sans"/>
              <a:buChar char="●"/>
            </a:pPr>
            <a:r>
              <a:rPr lang="en">
                <a:solidFill>
                  <a:srgbClr val="595959"/>
                </a:solidFill>
                <a:latin typeface="Open Sans"/>
                <a:ea typeface="Open Sans"/>
                <a:cs typeface="Open Sans"/>
                <a:sym typeface="Open Sans"/>
              </a:rPr>
              <a:t>sets initial state variables when the web page is first rendered and sets the props. </a:t>
            </a:r>
            <a:endParaRPr>
              <a:solidFill>
                <a:srgbClr val="595959"/>
              </a:solidFill>
              <a:latin typeface="Open Sans"/>
              <a:ea typeface="Open Sans"/>
              <a:cs typeface="Open Sans"/>
              <a:sym typeface="Open Sans"/>
            </a:endParaRPr>
          </a:p>
          <a:p>
            <a:pPr indent="0" lvl="0" marL="0">
              <a:spcBef>
                <a:spcPts val="0"/>
              </a:spcBef>
              <a:spcAft>
                <a:spcPts val="0"/>
              </a:spcAft>
              <a:buNone/>
            </a:pPr>
            <a:r>
              <a:t/>
            </a:r>
            <a:endParaRPr>
              <a:solidFill>
                <a:srgbClr val="595959"/>
              </a:solidFill>
              <a:latin typeface="Open Sans"/>
              <a:ea typeface="Open Sans"/>
              <a:cs typeface="Open Sans"/>
              <a:sym typeface="Open Sans"/>
            </a:endParaRPr>
          </a:p>
          <a:p>
            <a:pPr indent="0" lvl="0" marL="0" rtl="0">
              <a:spcBef>
                <a:spcPts val="0"/>
              </a:spcBef>
              <a:spcAft>
                <a:spcPts val="0"/>
              </a:spcAft>
              <a:buNone/>
            </a:pPr>
            <a:r>
              <a:rPr lang="en">
                <a:solidFill>
                  <a:srgbClr val="595959"/>
                </a:solidFill>
                <a:latin typeface="Open Sans"/>
                <a:ea typeface="Open Sans"/>
                <a:cs typeface="Open Sans"/>
                <a:sym typeface="Open Sans"/>
              </a:rPr>
              <a:t>We are initializing our name to be an empty string.</a:t>
            </a:r>
            <a:endParaRPr>
              <a:solidFill>
                <a:srgbClr val="595959"/>
              </a:solidFill>
              <a:latin typeface="Open Sans"/>
              <a:ea typeface="Open Sans"/>
              <a:cs typeface="Open Sans"/>
              <a:sym typeface="Open Sans"/>
            </a:endParaRPr>
          </a:p>
        </p:txBody>
      </p:sp>
      <p:sp>
        <p:nvSpPr>
          <p:cNvPr id="906" name="Shape 9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Internal State</a:t>
            </a:r>
            <a:endParaRPr>
              <a:latin typeface="Open Sans"/>
              <a:ea typeface="Open Sans"/>
              <a:cs typeface="Open Sans"/>
              <a:sym typeface="Open Sans"/>
            </a:endParaRPr>
          </a:p>
        </p:txBody>
      </p:sp>
      <p:sp>
        <p:nvSpPr>
          <p:cNvPr id="907" name="Shape 907"/>
          <p:cNvSpPr txBox="1"/>
          <p:nvPr>
            <p:ph idx="1" type="body"/>
          </p:nvPr>
        </p:nvSpPr>
        <p:spPr>
          <a:xfrm>
            <a:off x="3699325" y="1113250"/>
            <a:ext cx="4990200" cy="3473400"/>
          </a:xfrm>
          <a:prstGeom prst="rect">
            <a:avLst/>
          </a:prstGeom>
          <a:solidFill>
            <a:srgbClr val="F3F3F3"/>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nSpc>
                <a:spcPct val="100000"/>
              </a:lnSpc>
              <a:spcBef>
                <a:spcPts val="0"/>
              </a:spcBef>
              <a:spcAft>
                <a:spcPts val="0"/>
              </a:spcAft>
              <a:buClr>
                <a:schemeClr val="dk1"/>
              </a:buClr>
              <a:buSzPts val="1100"/>
              <a:buFont typeface="Arial"/>
              <a:buNone/>
            </a:pPr>
            <a:r>
              <a:rPr b="1" lang="en" sz="1300">
                <a:latin typeface="Open Sans"/>
                <a:ea typeface="Open Sans"/>
                <a:cs typeface="Open Sans"/>
                <a:sym typeface="Open Sans"/>
              </a:rPr>
              <a:t>class Input extends React.Component  {</a:t>
            </a:r>
            <a:endParaRPr b="1" sz="1400">
              <a:latin typeface="Open Sans"/>
              <a:ea typeface="Open Sans"/>
              <a:cs typeface="Open Sans"/>
              <a:sym typeface="Open Sans"/>
            </a:endParaRPr>
          </a:p>
          <a:p>
            <a:pPr indent="0" lvl="0" marL="0" rtl="0">
              <a:lnSpc>
                <a:spcPct val="100000"/>
              </a:lnSpc>
              <a:spcBef>
                <a:spcPts val="0"/>
              </a:spcBef>
              <a:spcAft>
                <a:spcPts val="0"/>
              </a:spcAft>
              <a:buNone/>
            </a:pPr>
            <a:r>
              <a:rPr b="1" lang="en" sz="1400">
                <a:latin typeface="Open Sans"/>
                <a:ea typeface="Open Sans"/>
                <a:cs typeface="Open Sans"/>
                <a:sym typeface="Open Sans"/>
              </a:rPr>
              <a:t>    constructor(props) {</a:t>
            </a:r>
            <a:endParaRPr b="1" sz="1400">
              <a:latin typeface="Open Sans"/>
              <a:ea typeface="Open Sans"/>
              <a:cs typeface="Open Sans"/>
              <a:sym typeface="Open Sans"/>
            </a:endParaRPr>
          </a:p>
          <a:p>
            <a:pPr indent="0" lvl="0" marL="0" rtl="0">
              <a:lnSpc>
                <a:spcPct val="100000"/>
              </a:lnSpc>
              <a:spcBef>
                <a:spcPts val="0"/>
              </a:spcBef>
              <a:spcAft>
                <a:spcPts val="0"/>
              </a:spcAft>
              <a:buNone/>
            </a:pPr>
            <a:r>
              <a:rPr b="1" lang="en" sz="1400">
                <a:latin typeface="Open Sans"/>
                <a:ea typeface="Open Sans"/>
                <a:cs typeface="Open Sans"/>
                <a:sym typeface="Open Sans"/>
              </a:rPr>
              <a:t>        super(props);</a:t>
            </a:r>
            <a:endParaRPr b="1" sz="1400">
              <a:latin typeface="Open Sans"/>
              <a:ea typeface="Open Sans"/>
              <a:cs typeface="Open Sans"/>
              <a:sym typeface="Open Sans"/>
            </a:endParaRPr>
          </a:p>
          <a:p>
            <a:pPr indent="0" lvl="0" marL="0" rtl="0">
              <a:lnSpc>
                <a:spcPct val="100000"/>
              </a:lnSpc>
              <a:spcBef>
                <a:spcPts val="0"/>
              </a:spcBef>
              <a:spcAft>
                <a:spcPts val="0"/>
              </a:spcAft>
              <a:buNone/>
            </a:pPr>
            <a:r>
              <a:rPr b="1" lang="en" sz="1400">
                <a:latin typeface="Open Sans"/>
                <a:ea typeface="Open Sans"/>
                <a:cs typeface="Open Sans"/>
                <a:sym typeface="Open Sans"/>
              </a:rPr>
              <a:t>        this.state = {name: ‘’};</a:t>
            </a:r>
            <a:endParaRPr b="1" sz="1400">
              <a:latin typeface="Open Sans"/>
              <a:ea typeface="Open Sans"/>
              <a:cs typeface="Open Sans"/>
              <a:sym typeface="Open Sans"/>
            </a:endParaRPr>
          </a:p>
          <a:p>
            <a:pPr indent="0" lvl="0" marL="0" rtl="0">
              <a:lnSpc>
                <a:spcPct val="100000"/>
              </a:lnSpc>
              <a:spcBef>
                <a:spcPts val="0"/>
              </a:spcBef>
              <a:spcAft>
                <a:spcPts val="0"/>
              </a:spcAft>
              <a:buNone/>
            </a:pPr>
            <a:r>
              <a:rPr b="1" lang="en" sz="1400">
                <a:latin typeface="Open Sans"/>
                <a:ea typeface="Open Sans"/>
                <a:cs typeface="Open Sans"/>
                <a:sym typeface="Open Sans"/>
              </a:rPr>
              <a:t>    }</a:t>
            </a:r>
            <a:endParaRPr b="1" sz="1400">
              <a:latin typeface="Open Sans"/>
              <a:ea typeface="Open Sans"/>
              <a:cs typeface="Open Sans"/>
              <a:sym typeface="Open Sans"/>
            </a:endParaRPr>
          </a:p>
          <a:p>
            <a:pPr indent="0" lvl="0" marL="0" rtl="0">
              <a:lnSpc>
                <a:spcPct val="100000"/>
              </a:lnSpc>
              <a:spcBef>
                <a:spcPts val="0"/>
              </a:spcBef>
              <a:spcAft>
                <a:spcPts val="0"/>
              </a:spcAft>
              <a:buNone/>
            </a:pPr>
            <a:r>
              <a:t/>
            </a:r>
            <a:endParaRPr b="1" sz="1400">
              <a:latin typeface="Open Sans"/>
              <a:ea typeface="Open Sans"/>
              <a:cs typeface="Open Sans"/>
              <a:sym typeface="Open Sans"/>
            </a:endParaRPr>
          </a:p>
          <a:p>
            <a:pPr indent="0" lvl="0" marL="0" rtl="0">
              <a:lnSpc>
                <a:spcPct val="100000"/>
              </a:lnSpc>
              <a:spcBef>
                <a:spcPts val="0"/>
              </a:spcBef>
              <a:spcAft>
                <a:spcPts val="0"/>
              </a:spcAft>
              <a:buNone/>
            </a:pPr>
            <a:r>
              <a:rPr b="1" lang="en" sz="1400">
                <a:latin typeface="Open Sans"/>
                <a:ea typeface="Open Sans"/>
                <a:cs typeface="Open Sans"/>
                <a:sym typeface="Open Sans"/>
              </a:rPr>
              <a:t>    ….</a:t>
            </a:r>
            <a:endParaRPr b="1" sz="1400">
              <a:latin typeface="Open Sans"/>
              <a:ea typeface="Open Sans"/>
              <a:cs typeface="Open Sans"/>
              <a:sym typeface="Open Sans"/>
            </a:endParaRPr>
          </a:p>
          <a:p>
            <a:pPr indent="0" lvl="0" marL="0" rtl="0">
              <a:lnSpc>
                <a:spcPct val="100000"/>
              </a:lnSpc>
              <a:spcBef>
                <a:spcPts val="0"/>
              </a:spcBef>
              <a:spcAft>
                <a:spcPts val="0"/>
              </a:spcAft>
              <a:buNone/>
            </a:pPr>
            <a:r>
              <a:t/>
            </a:r>
            <a:endParaRPr b="1" sz="1400">
              <a:latin typeface="Open Sans"/>
              <a:ea typeface="Open Sans"/>
              <a:cs typeface="Open Sans"/>
              <a:sym typeface="Open Sans"/>
            </a:endParaRPr>
          </a:p>
          <a:p>
            <a:pPr indent="0" lvl="0" marL="0" rtl="0">
              <a:lnSpc>
                <a:spcPct val="100000"/>
              </a:lnSpc>
              <a:spcBef>
                <a:spcPts val="0"/>
              </a:spcBef>
              <a:spcAft>
                <a:spcPts val="0"/>
              </a:spcAft>
              <a:buNone/>
            </a:pPr>
            <a:r>
              <a:rPr b="1" lang="en" sz="1400">
                <a:latin typeface="Open Sans"/>
                <a:ea typeface="Open Sans"/>
                <a:cs typeface="Open Sans"/>
                <a:sym typeface="Open Sans"/>
              </a:rPr>
              <a:t>    render() {</a:t>
            </a:r>
            <a:endParaRPr b="1" sz="1400">
              <a:latin typeface="Open Sans"/>
              <a:ea typeface="Open Sans"/>
              <a:cs typeface="Open Sans"/>
              <a:sym typeface="Open Sans"/>
            </a:endParaRPr>
          </a:p>
          <a:p>
            <a:pPr indent="457200" lvl="0" marL="0" rtl="0">
              <a:lnSpc>
                <a:spcPct val="100000"/>
              </a:lnSpc>
              <a:spcBef>
                <a:spcPts val="0"/>
              </a:spcBef>
              <a:spcAft>
                <a:spcPts val="0"/>
              </a:spcAft>
              <a:buNone/>
            </a:pPr>
            <a:r>
              <a:rPr b="1" lang="en" sz="1400">
                <a:latin typeface="Open Sans"/>
                <a:ea typeface="Open Sans"/>
                <a:cs typeface="Open Sans"/>
                <a:sym typeface="Open Sans"/>
              </a:rPr>
              <a:t>const nameDiv = &lt;p&gt;{this.state.name}&lt;/p&gt;</a:t>
            </a:r>
            <a:endParaRPr b="1" sz="1400">
              <a:latin typeface="Open Sans"/>
              <a:ea typeface="Open Sans"/>
              <a:cs typeface="Open Sans"/>
              <a:sym typeface="Open Sans"/>
            </a:endParaRPr>
          </a:p>
          <a:p>
            <a:pPr indent="0" lvl="0" marL="0" rtl="0">
              <a:lnSpc>
                <a:spcPct val="100000"/>
              </a:lnSpc>
              <a:spcBef>
                <a:spcPts val="0"/>
              </a:spcBef>
              <a:spcAft>
                <a:spcPts val="0"/>
              </a:spcAft>
              <a:buNone/>
            </a:pPr>
            <a:r>
              <a:t/>
            </a:r>
            <a:endParaRPr b="1" sz="1400">
              <a:latin typeface="Open Sans"/>
              <a:ea typeface="Open Sans"/>
              <a:cs typeface="Open Sans"/>
              <a:sym typeface="Open Sans"/>
            </a:endParaRPr>
          </a:p>
          <a:p>
            <a:pPr indent="0" lvl="0" marL="0" rtl="0">
              <a:lnSpc>
                <a:spcPct val="100000"/>
              </a:lnSpc>
              <a:spcBef>
                <a:spcPts val="0"/>
              </a:spcBef>
              <a:spcAft>
                <a:spcPts val="0"/>
              </a:spcAft>
              <a:buNone/>
            </a:pPr>
            <a:r>
              <a:rPr b="1" lang="en" sz="1400">
                <a:latin typeface="Open Sans"/>
                <a:ea typeface="Open Sans"/>
                <a:cs typeface="Open Sans"/>
                <a:sym typeface="Open Sans"/>
              </a:rPr>
              <a:t>      ….</a:t>
            </a:r>
            <a:endParaRPr b="1" sz="1400">
              <a:latin typeface="Open Sans"/>
              <a:ea typeface="Open Sans"/>
              <a:cs typeface="Open Sans"/>
              <a:sym typeface="Open Sans"/>
            </a:endParaRPr>
          </a:p>
          <a:p>
            <a:pPr indent="0" lvl="0" marL="0" rtl="0">
              <a:lnSpc>
                <a:spcPct val="100000"/>
              </a:lnSpc>
              <a:spcBef>
                <a:spcPts val="0"/>
              </a:spcBef>
              <a:spcAft>
                <a:spcPts val="0"/>
              </a:spcAft>
              <a:buNone/>
            </a:pPr>
            <a:r>
              <a:t/>
            </a:r>
            <a:endParaRPr b="1" sz="1400">
              <a:latin typeface="Open Sans"/>
              <a:ea typeface="Open Sans"/>
              <a:cs typeface="Open Sans"/>
              <a:sym typeface="Open Sans"/>
            </a:endParaRPr>
          </a:p>
          <a:p>
            <a:pPr indent="0" lvl="0" marL="0" rtl="0">
              <a:lnSpc>
                <a:spcPct val="100000"/>
              </a:lnSpc>
              <a:spcBef>
                <a:spcPts val="0"/>
              </a:spcBef>
              <a:spcAft>
                <a:spcPts val="0"/>
              </a:spcAft>
              <a:buNone/>
            </a:pPr>
            <a:r>
              <a:rPr b="1" lang="en" sz="1400">
                <a:latin typeface="Open Sans"/>
                <a:ea typeface="Open Sans"/>
                <a:cs typeface="Open Sans"/>
                <a:sym typeface="Open Sans"/>
              </a:rPr>
              <a:t>    }</a:t>
            </a:r>
            <a:endParaRPr b="1" sz="1400">
              <a:latin typeface="Open Sans"/>
              <a:ea typeface="Open Sans"/>
              <a:cs typeface="Open Sans"/>
              <a:sym typeface="Open Sans"/>
            </a:endParaRPr>
          </a:p>
          <a:p>
            <a:pPr indent="0" lvl="0" marL="0" rtl="0">
              <a:lnSpc>
                <a:spcPct val="100000"/>
              </a:lnSpc>
              <a:spcBef>
                <a:spcPts val="0"/>
              </a:spcBef>
              <a:spcAft>
                <a:spcPts val="0"/>
              </a:spcAft>
              <a:buNone/>
            </a:pPr>
            <a:r>
              <a:rPr b="1" lang="en" sz="1400">
                <a:latin typeface="Open Sans"/>
                <a:ea typeface="Open Sans"/>
                <a:cs typeface="Open Sans"/>
                <a:sym typeface="Open Sans"/>
              </a:rPr>
              <a:t>});</a:t>
            </a:r>
            <a:endParaRPr b="1" sz="1400">
              <a:latin typeface="Open Sans"/>
              <a:ea typeface="Open Sans"/>
              <a:cs typeface="Open Sans"/>
              <a:sym typeface="Open Sans"/>
            </a:endParaRPr>
          </a:p>
        </p:txBody>
      </p:sp>
      <p:sp>
        <p:nvSpPr>
          <p:cNvPr id="908" name="Shape 908"/>
          <p:cNvSpPr/>
          <p:nvPr/>
        </p:nvSpPr>
        <p:spPr>
          <a:xfrm>
            <a:off x="6137557" y="3160400"/>
            <a:ext cx="1416300" cy="239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9" name="Shape 909"/>
          <p:cNvSpPr/>
          <p:nvPr/>
        </p:nvSpPr>
        <p:spPr>
          <a:xfrm>
            <a:off x="3934150" y="1492850"/>
            <a:ext cx="2169600" cy="873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sp>
        <p:nvSpPr>
          <p:cNvPr id="914" name="Shape 914"/>
          <p:cNvSpPr txBox="1"/>
          <p:nvPr/>
        </p:nvSpPr>
        <p:spPr>
          <a:xfrm>
            <a:off x="311700" y="1370400"/>
            <a:ext cx="3139800" cy="2818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2"/>
                </a:solidFill>
                <a:latin typeface="Open Sans"/>
                <a:ea typeface="Open Sans"/>
                <a:cs typeface="Open Sans"/>
                <a:sym typeface="Open Sans"/>
              </a:rPr>
              <a:t>Change state variables with:</a:t>
            </a:r>
            <a:endParaRPr sz="1800">
              <a:solidFill>
                <a:schemeClr val="dk2"/>
              </a:solidFill>
              <a:latin typeface="Open Sans"/>
              <a:ea typeface="Open Sans"/>
              <a:cs typeface="Open Sans"/>
              <a:sym typeface="Open Sans"/>
            </a:endParaRPr>
          </a:p>
          <a:p>
            <a:pPr indent="0" lvl="0" marL="0" rtl="0">
              <a:spcBef>
                <a:spcPts val="0"/>
              </a:spcBef>
              <a:spcAft>
                <a:spcPts val="0"/>
              </a:spcAft>
              <a:buNone/>
            </a:pPr>
            <a:r>
              <a:t/>
            </a:r>
            <a:endParaRPr sz="1800">
              <a:solidFill>
                <a:schemeClr val="dk2"/>
              </a:solidFill>
              <a:latin typeface="Open Sans"/>
              <a:ea typeface="Open Sans"/>
              <a:cs typeface="Open Sans"/>
              <a:sym typeface="Open Sans"/>
            </a:endParaRPr>
          </a:p>
          <a:p>
            <a:pPr indent="0" lvl="0" marL="0" rtl="0">
              <a:spcBef>
                <a:spcPts val="0"/>
              </a:spcBef>
              <a:spcAft>
                <a:spcPts val="0"/>
              </a:spcAft>
              <a:buNone/>
            </a:pPr>
            <a:r>
              <a:t/>
            </a:r>
            <a:endParaRPr sz="1800">
              <a:solidFill>
                <a:schemeClr val="dk2"/>
              </a:solidFill>
              <a:latin typeface="Open Sans"/>
              <a:ea typeface="Open Sans"/>
              <a:cs typeface="Open Sans"/>
              <a:sym typeface="Open Sans"/>
            </a:endParaRPr>
          </a:p>
          <a:p>
            <a:pPr indent="0" lvl="0" marL="0" rtl="0">
              <a:spcBef>
                <a:spcPts val="0"/>
              </a:spcBef>
              <a:spcAft>
                <a:spcPts val="0"/>
              </a:spcAft>
              <a:buNone/>
            </a:pPr>
            <a:r>
              <a:t/>
            </a:r>
            <a:endParaRPr sz="1800">
              <a:solidFill>
                <a:schemeClr val="dk2"/>
              </a:solidFill>
              <a:latin typeface="Open Sans"/>
              <a:ea typeface="Open Sans"/>
              <a:cs typeface="Open Sans"/>
              <a:sym typeface="Open Sans"/>
            </a:endParaRPr>
          </a:p>
          <a:p>
            <a:pPr indent="0" lvl="0" marL="0" rtl="0">
              <a:spcBef>
                <a:spcPts val="0"/>
              </a:spcBef>
              <a:spcAft>
                <a:spcPts val="0"/>
              </a:spcAft>
              <a:buNone/>
            </a:pPr>
            <a:r>
              <a:t/>
            </a:r>
            <a:endParaRPr sz="1800">
              <a:solidFill>
                <a:schemeClr val="dk2"/>
              </a:solidFill>
              <a:latin typeface="Consolas"/>
              <a:ea typeface="Consolas"/>
              <a:cs typeface="Consolas"/>
              <a:sym typeface="Consolas"/>
            </a:endParaRPr>
          </a:p>
          <a:p>
            <a:pPr indent="0" lvl="0" marL="0" rtl="0">
              <a:spcBef>
                <a:spcPts val="0"/>
              </a:spcBef>
              <a:spcAft>
                <a:spcPts val="0"/>
              </a:spcAft>
              <a:buNone/>
            </a:pPr>
            <a:r>
              <a:t/>
            </a:r>
            <a:endParaRPr sz="1800">
              <a:solidFill>
                <a:schemeClr val="dk2"/>
              </a:solidFill>
              <a:latin typeface="Open Sans"/>
              <a:ea typeface="Open Sans"/>
              <a:cs typeface="Open Sans"/>
              <a:sym typeface="Open Sans"/>
            </a:endParaRPr>
          </a:p>
          <a:p>
            <a:pPr indent="0" lvl="0" marL="0" rtl="0">
              <a:spcBef>
                <a:spcPts val="0"/>
              </a:spcBef>
              <a:spcAft>
                <a:spcPts val="0"/>
              </a:spcAft>
              <a:buNone/>
            </a:pPr>
            <a:r>
              <a:rPr lang="en" sz="1800">
                <a:solidFill>
                  <a:schemeClr val="dk2"/>
                </a:solidFill>
                <a:latin typeface="Open Sans"/>
                <a:ea typeface="Open Sans"/>
                <a:cs typeface="Open Sans"/>
                <a:sym typeface="Open Sans"/>
              </a:rPr>
              <a:t>Calling this function causes the component to re-render</a:t>
            </a:r>
            <a:endParaRPr sz="1800">
              <a:solidFill>
                <a:schemeClr val="dk2"/>
              </a:solidFill>
              <a:latin typeface="Open Sans"/>
              <a:ea typeface="Open Sans"/>
              <a:cs typeface="Open Sans"/>
              <a:sym typeface="Open Sans"/>
            </a:endParaRPr>
          </a:p>
        </p:txBody>
      </p:sp>
      <p:sp>
        <p:nvSpPr>
          <p:cNvPr id="915" name="Shape 915"/>
          <p:cNvSpPr/>
          <p:nvPr/>
        </p:nvSpPr>
        <p:spPr>
          <a:xfrm>
            <a:off x="791125" y="2163150"/>
            <a:ext cx="2081700" cy="105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800">
                <a:solidFill>
                  <a:schemeClr val="dk1"/>
                </a:solidFill>
                <a:latin typeface="Consolas"/>
                <a:ea typeface="Consolas"/>
                <a:cs typeface="Consolas"/>
                <a:sym typeface="Consolas"/>
              </a:rPr>
              <a:t>this.setState({</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  name: value</a:t>
            </a:r>
            <a:endParaRPr sz="1800">
              <a:solidFill>
                <a:schemeClr val="dk1"/>
              </a:solidFill>
              <a:latin typeface="Consolas"/>
              <a:ea typeface="Consolas"/>
              <a:cs typeface="Consolas"/>
              <a:sym typeface="Consolas"/>
            </a:endParaRPr>
          </a:p>
          <a:p>
            <a:pPr indent="0" lvl="0" marL="0" rtl="0">
              <a:spcBef>
                <a:spcPts val="0"/>
              </a:spcBef>
              <a:spcAft>
                <a:spcPts val="0"/>
              </a:spcAft>
              <a:buNone/>
            </a:pPr>
            <a:r>
              <a:rPr lang="en" sz="1800">
                <a:solidFill>
                  <a:schemeClr val="dk1"/>
                </a:solidFill>
                <a:latin typeface="Consolas"/>
                <a:ea typeface="Consolas"/>
                <a:cs typeface="Consolas"/>
                <a:sym typeface="Consolas"/>
              </a:rPr>
              <a:t>})</a:t>
            </a:r>
            <a:endParaRPr sz="1800"/>
          </a:p>
        </p:txBody>
      </p:sp>
      <p:pic>
        <p:nvPicPr>
          <p:cNvPr id="916" name="Shape 916"/>
          <p:cNvPicPr preferRelativeResize="0"/>
          <p:nvPr/>
        </p:nvPicPr>
        <p:blipFill>
          <a:blip r:embed="rId3">
            <a:alphaModFix/>
          </a:blip>
          <a:stretch>
            <a:fillRect/>
          </a:stretch>
        </p:blipFill>
        <p:spPr>
          <a:xfrm>
            <a:off x="3740525" y="1729513"/>
            <a:ext cx="5403475" cy="2043575"/>
          </a:xfrm>
          <a:prstGeom prst="rect">
            <a:avLst/>
          </a:prstGeom>
          <a:noFill/>
          <a:ln>
            <a:noFill/>
          </a:ln>
        </p:spPr>
      </p:pic>
      <p:sp>
        <p:nvSpPr>
          <p:cNvPr id="917" name="Shape 9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Adding New Messages - Changing State</a:t>
            </a:r>
            <a:endParaRPr>
              <a:latin typeface="Open Sans"/>
              <a:ea typeface="Open Sans"/>
              <a:cs typeface="Open Sans"/>
              <a:sym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1" name="Shape 921"/>
        <p:cNvGrpSpPr/>
        <p:nvPr/>
      </p:nvGrpSpPr>
      <p:grpSpPr>
        <a:xfrm>
          <a:off x="0" y="0"/>
          <a:ext cx="0" cy="0"/>
          <a:chOff x="0" y="0"/>
          <a:chExt cx="0" cy="0"/>
        </a:xfrm>
      </p:grpSpPr>
      <p:pic>
        <p:nvPicPr>
          <p:cNvPr id="922" name="Shape 922"/>
          <p:cNvPicPr preferRelativeResize="0"/>
          <p:nvPr/>
        </p:nvPicPr>
        <p:blipFill>
          <a:blip r:embed="rId3">
            <a:alphaModFix/>
          </a:blip>
          <a:stretch>
            <a:fillRect/>
          </a:stretch>
        </p:blipFill>
        <p:spPr>
          <a:xfrm>
            <a:off x="462950" y="2953875"/>
            <a:ext cx="8218109" cy="1065000"/>
          </a:xfrm>
          <a:prstGeom prst="rect">
            <a:avLst/>
          </a:prstGeom>
          <a:noFill/>
          <a:ln cap="flat" cmpd="sng" w="9525">
            <a:solidFill>
              <a:srgbClr val="D9D9D9"/>
            </a:solidFill>
            <a:prstDash val="solid"/>
            <a:round/>
            <a:headEnd len="sm" w="sm" type="none"/>
            <a:tailEnd len="sm" w="sm" type="none"/>
          </a:ln>
        </p:spPr>
      </p:pic>
      <p:sp>
        <p:nvSpPr>
          <p:cNvPr id="923" name="Shape 9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Adding New Messages</a:t>
            </a:r>
            <a:endParaRPr>
              <a:latin typeface="Open Sans"/>
              <a:ea typeface="Open Sans"/>
              <a:cs typeface="Open Sans"/>
              <a:sym typeface="Open Sans"/>
            </a:endParaRPr>
          </a:p>
        </p:txBody>
      </p:sp>
      <p:pic>
        <p:nvPicPr>
          <p:cNvPr id="924" name="Shape 924"/>
          <p:cNvPicPr preferRelativeResize="0"/>
          <p:nvPr/>
        </p:nvPicPr>
        <p:blipFill rotWithShape="1">
          <a:blip r:embed="rId4">
            <a:alphaModFix/>
          </a:blip>
          <a:srcRect b="61563" l="0" r="0" t="0"/>
          <a:stretch/>
        </p:blipFill>
        <p:spPr>
          <a:xfrm>
            <a:off x="469775" y="1187400"/>
            <a:ext cx="8204449" cy="1520599"/>
          </a:xfrm>
          <a:prstGeom prst="rect">
            <a:avLst/>
          </a:prstGeom>
          <a:noFill/>
          <a:ln cap="flat" cmpd="sng" w="9525">
            <a:solidFill>
              <a:srgbClr val="CCCCCC"/>
            </a:solidFill>
            <a:prstDash val="solid"/>
            <a:round/>
            <a:headEnd len="sm" w="sm" type="none"/>
            <a:tailEnd len="sm" w="sm" type="none"/>
          </a:ln>
        </p:spPr>
      </p:pic>
      <p:sp>
        <p:nvSpPr>
          <p:cNvPr id="925" name="Shape 925"/>
          <p:cNvSpPr/>
          <p:nvPr/>
        </p:nvSpPr>
        <p:spPr>
          <a:xfrm>
            <a:off x="1387050" y="2289100"/>
            <a:ext cx="2900700" cy="2238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sp>
        <p:nvSpPr>
          <p:cNvPr id="926" name="Shape 926"/>
          <p:cNvSpPr/>
          <p:nvPr/>
        </p:nvSpPr>
        <p:spPr>
          <a:xfrm>
            <a:off x="1325187" y="3314700"/>
            <a:ext cx="3614400" cy="5352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sp>
        <p:nvSpPr>
          <p:cNvPr id="927" name="Shape 927"/>
          <p:cNvSpPr/>
          <p:nvPr/>
        </p:nvSpPr>
        <p:spPr>
          <a:xfrm>
            <a:off x="1800100" y="3503425"/>
            <a:ext cx="856200" cy="3117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928" name="Shape 928"/>
          <p:cNvPicPr preferRelativeResize="0"/>
          <p:nvPr/>
        </p:nvPicPr>
        <p:blipFill rotWithShape="1">
          <a:blip r:embed="rId5">
            <a:alphaModFix/>
          </a:blip>
          <a:srcRect b="45995" l="0" r="42112" t="0"/>
          <a:stretch/>
        </p:blipFill>
        <p:spPr>
          <a:xfrm>
            <a:off x="5174575" y="325975"/>
            <a:ext cx="3261325" cy="2252801"/>
          </a:xfrm>
          <a:prstGeom prst="rect">
            <a:avLst/>
          </a:prstGeom>
          <a:noFill/>
          <a:ln>
            <a:noFill/>
          </a:ln>
        </p:spPr>
      </p:pic>
      <p:sp>
        <p:nvSpPr>
          <p:cNvPr id="929" name="Shape 929"/>
          <p:cNvSpPr/>
          <p:nvPr/>
        </p:nvSpPr>
        <p:spPr>
          <a:xfrm>
            <a:off x="5214150" y="1767550"/>
            <a:ext cx="2367000" cy="627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grpSp>
        <p:nvGrpSpPr>
          <p:cNvPr id="167" name="Shape 167"/>
          <p:cNvGrpSpPr/>
          <p:nvPr/>
        </p:nvGrpSpPr>
        <p:grpSpPr>
          <a:xfrm>
            <a:off x="596550" y="1126250"/>
            <a:ext cx="6034200" cy="3890800"/>
            <a:chOff x="596550" y="592850"/>
            <a:chExt cx="6034200" cy="3890800"/>
          </a:xfrm>
        </p:grpSpPr>
        <p:grpSp>
          <p:nvGrpSpPr>
            <p:cNvPr id="168" name="Shape 168"/>
            <p:cNvGrpSpPr/>
            <p:nvPr/>
          </p:nvGrpSpPr>
          <p:grpSpPr>
            <a:xfrm>
              <a:off x="596550" y="592850"/>
              <a:ext cx="6034200" cy="3890800"/>
              <a:chOff x="596550" y="592850"/>
              <a:chExt cx="6034200" cy="3890800"/>
            </a:xfrm>
          </p:grpSpPr>
          <p:grpSp>
            <p:nvGrpSpPr>
              <p:cNvPr id="169" name="Shape 169"/>
              <p:cNvGrpSpPr/>
              <p:nvPr/>
            </p:nvGrpSpPr>
            <p:grpSpPr>
              <a:xfrm>
                <a:off x="596550" y="592850"/>
                <a:ext cx="6034200" cy="3890800"/>
                <a:chOff x="596550" y="592850"/>
                <a:chExt cx="6034200" cy="3890800"/>
              </a:xfrm>
            </p:grpSpPr>
            <p:grpSp>
              <p:nvGrpSpPr>
                <p:cNvPr id="170" name="Shape 170"/>
                <p:cNvGrpSpPr/>
                <p:nvPr/>
              </p:nvGrpSpPr>
              <p:grpSpPr>
                <a:xfrm>
                  <a:off x="596550" y="592850"/>
                  <a:ext cx="6034200" cy="3890800"/>
                  <a:chOff x="596550" y="592850"/>
                  <a:chExt cx="6034200" cy="3890800"/>
                </a:xfrm>
              </p:grpSpPr>
              <p:sp>
                <p:nvSpPr>
                  <p:cNvPr id="171" name="Shape 171"/>
                  <p:cNvSpPr/>
                  <p:nvPr/>
                </p:nvSpPr>
                <p:spPr>
                  <a:xfrm>
                    <a:off x="596550" y="659850"/>
                    <a:ext cx="6034200" cy="259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2" name="Shape 172"/>
                  <p:cNvSpPr/>
                  <p:nvPr/>
                </p:nvSpPr>
                <p:spPr>
                  <a:xfrm>
                    <a:off x="2904575" y="1301130"/>
                    <a:ext cx="3408900" cy="287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 name="Shape 173"/>
                  <p:cNvSpPr/>
                  <p:nvPr/>
                </p:nvSpPr>
                <p:spPr>
                  <a:xfrm>
                    <a:off x="895645" y="1281580"/>
                    <a:ext cx="1695900" cy="28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74" name="Shape 174"/>
                  <p:cNvGrpSpPr/>
                  <p:nvPr/>
                </p:nvGrpSpPr>
                <p:grpSpPr>
                  <a:xfrm>
                    <a:off x="596550" y="592850"/>
                    <a:ext cx="6034200" cy="3890800"/>
                    <a:chOff x="596550" y="592850"/>
                    <a:chExt cx="6034200" cy="3890800"/>
                  </a:xfrm>
                </p:grpSpPr>
                <p:sp>
                  <p:nvSpPr>
                    <p:cNvPr id="175" name="Shape 175"/>
                    <p:cNvSpPr/>
                    <p:nvPr/>
                  </p:nvSpPr>
                  <p:spPr>
                    <a:xfrm>
                      <a:off x="596550" y="659850"/>
                      <a:ext cx="6034200" cy="382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76" name="Shape 176"/>
                    <p:cNvGrpSpPr/>
                    <p:nvPr/>
                  </p:nvGrpSpPr>
                  <p:grpSpPr>
                    <a:xfrm>
                      <a:off x="2914350" y="1134475"/>
                      <a:ext cx="3408900" cy="3031725"/>
                      <a:chOff x="2914350" y="1134475"/>
                      <a:chExt cx="3408900" cy="3031725"/>
                    </a:xfrm>
                  </p:grpSpPr>
                  <p:sp>
                    <p:nvSpPr>
                      <p:cNvPr id="177" name="Shape 177"/>
                      <p:cNvSpPr/>
                      <p:nvPr/>
                    </p:nvSpPr>
                    <p:spPr>
                      <a:xfrm>
                        <a:off x="2914350" y="1271800"/>
                        <a:ext cx="3408900" cy="28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cxnSp>
                    <p:nvCxnSpPr>
                      <p:cNvPr id="178" name="Shape 178"/>
                      <p:cNvCxnSpPr/>
                      <p:nvPr/>
                    </p:nvCxnSpPr>
                    <p:spPr>
                      <a:xfrm>
                        <a:off x="2922350" y="3615450"/>
                        <a:ext cx="3398400" cy="0"/>
                      </a:xfrm>
                      <a:prstGeom prst="straightConnector1">
                        <a:avLst/>
                      </a:prstGeom>
                      <a:noFill/>
                      <a:ln cap="flat" cmpd="sng" w="9525">
                        <a:solidFill>
                          <a:schemeClr val="dk2"/>
                        </a:solidFill>
                        <a:prstDash val="solid"/>
                        <a:round/>
                        <a:headEnd len="med" w="med" type="none"/>
                        <a:tailEnd len="med" w="med" type="none"/>
                      </a:ln>
                    </p:spPr>
                  </p:cxnSp>
                  <p:sp>
                    <p:nvSpPr>
                      <p:cNvPr id="179" name="Shape 179"/>
                      <p:cNvSpPr/>
                      <p:nvPr/>
                    </p:nvSpPr>
                    <p:spPr>
                      <a:xfrm>
                        <a:off x="5565575" y="3751425"/>
                        <a:ext cx="615600" cy="2595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Send</a:t>
                        </a:r>
                        <a:endParaRPr sz="1200">
                          <a:solidFill>
                            <a:srgbClr val="FFFFFF"/>
                          </a:solidFill>
                        </a:endParaRPr>
                      </a:p>
                    </p:txBody>
                  </p:sp>
                  <p:cxnSp>
                    <p:nvCxnSpPr>
                      <p:cNvPr id="180" name="Shape 180"/>
                      <p:cNvCxnSpPr/>
                      <p:nvPr/>
                    </p:nvCxnSpPr>
                    <p:spPr>
                      <a:xfrm>
                        <a:off x="2988000" y="4022325"/>
                        <a:ext cx="2470800" cy="0"/>
                      </a:xfrm>
                      <a:prstGeom prst="straightConnector1">
                        <a:avLst/>
                      </a:prstGeom>
                      <a:noFill/>
                      <a:ln cap="flat" cmpd="sng" w="9525">
                        <a:solidFill>
                          <a:schemeClr val="dk2"/>
                        </a:solidFill>
                        <a:prstDash val="solid"/>
                        <a:round/>
                        <a:headEnd len="med" w="med" type="none"/>
                        <a:tailEnd len="med" w="med" type="none"/>
                      </a:ln>
                    </p:spPr>
                  </p:cxnSp>
                  <p:sp>
                    <p:nvSpPr>
                      <p:cNvPr id="181" name="Shape 181"/>
                      <p:cNvSpPr/>
                      <p:nvPr/>
                    </p:nvSpPr>
                    <p:spPr>
                      <a:xfrm>
                        <a:off x="3464125" y="1134475"/>
                        <a:ext cx="2717100" cy="53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 </a:t>
                        </a:r>
                        <a:endParaRPr/>
                      </a:p>
                    </p:txBody>
                  </p:sp>
                  <p:sp>
                    <p:nvSpPr>
                      <p:cNvPr id="182" name="Shape 182"/>
                      <p:cNvSpPr/>
                      <p:nvPr/>
                    </p:nvSpPr>
                    <p:spPr>
                      <a:xfrm>
                        <a:off x="2988000" y="1827625"/>
                        <a:ext cx="1264200" cy="356100"/>
                      </a:xfrm>
                      <a:prstGeom prst="roundRect">
                        <a:avLst>
                          <a:gd fmla="val 16667" name="adj"/>
                        </a:avLst>
                      </a:prstGeom>
                      <a:solidFill>
                        <a:srgbClr val="9FC5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3" name="Shape 183"/>
                      <p:cNvSpPr/>
                      <p:nvPr/>
                    </p:nvSpPr>
                    <p:spPr>
                      <a:xfrm>
                        <a:off x="4301375" y="2259125"/>
                        <a:ext cx="1879800" cy="35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4" name="Shape 184"/>
                    <p:cNvGrpSpPr/>
                    <p:nvPr/>
                  </p:nvGrpSpPr>
                  <p:grpSpPr>
                    <a:xfrm>
                      <a:off x="596550" y="592850"/>
                      <a:ext cx="6034200" cy="326502"/>
                      <a:chOff x="596550" y="592850"/>
                      <a:chExt cx="6034200" cy="326502"/>
                    </a:xfrm>
                  </p:grpSpPr>
                  <p:sp>
                    <p:nvSpPr>
                      <p:cNvPr id="185" name="Shape 185"/>
                      <p:cNvSpPr/>
                      <p:nvPr/>
                    </p:nvSpPr>
                    <p:spPr>
                      <a:xfrm>
                        <a:off x="596550" y="652886"/>
                        <a:ext cx="6034200" cy="259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86" name="Shape 186"/>
                      <p:cNvPicPr preferRelativeResize="0"/>
                      <p:nvPr/>
                    </p:nvPicPr>
                    <p:blipFill>
                      <a:blip r:embed="rId3">
                        <a:alphaModFix/>
                      </a:blip>
                      <a:stretch>
                        <a:fillRect/>
                      </a:stretch>
                    </p:blipFill>
                    <p:spPr>
                      <a:xfrm>
                        <a:off x="6145950" y="659852"/>
                        <a:ext cx="259500" cy="259500"/>
                      </a:xfrm>
                      <a:prstGeom prst="rect">
                        <a:avLst/>
                      </a:prstGeom>
                      <a:noFill/>
                      <a:ln>
                        <a:noFill/>
                      </a:ln>
                    </p:spPr>
                  </p:pic>
                  <p:grpSp>
                    <p:nvGrpSpPr>
                      <p:cNvPr id="187" name="Shape 187"/>
                      <p:cNvGrpSpPr/>
                      <p:nvPr/>
                    </p:nvGrpSpPr>
                    <p:grpSpPr>
                      <a:xfrm>
                        <a:off x="6217691" y="658531"/>
                        <a:ext cx="187759" cy="244800"/>
                        <a:chOff x="6217691" y="658531"/>
                        <a:chExt cx="187759" cy="244800"/>
                      </a:xfrm>
                    </p:grpSpPr>
                    <p:sp>
                      <p:nvSpPr>
                        <p:cNvPr id="188" name="Shape 188"/>
                        <p:cNvSpPr/>
                        <p:nvPr/>
                      </p:nvSpPr>
                      <p:spPr>
                        <a:xfrm>
                          <a:off x="6280650" y="749725"/>
                          <a:ext cx="124800" cy="1455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9" name="Shape 189"/>
                        <p:cNvSpPr txBox="1"/>
                        <p:nvPr/>
                      </p:nvSpPr>
                      <p:spPr>
                        <a:xfrm>
                          <a:off x="6217691" y="658531"/>
                          <a:ext cx="167400" cy="24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1</a:t>
                          </a:r>
                          <a:endParaRPr sz="1000">
                            <a:solidFill>
                              <a:srgbClr val="FFFFFF"/>
                            </a:solidFill>
                            <a:latin typeface="Droid Sans"/>
                            <a:ea typeface="Droid Sans"/>
                            <a:cs typeface="Droid Sans"/>
                            <a:sym typeface="Droid Sans"/>
                          </a:endParaRPr>
                        </a:p>
                      </p:txBody>
                    </p:sp>
                  </p:grpSp>
                  <p:sp>
                    <p:nvSpPr>
                      <p:cNvPr id="190" name="Shape 190"/>
                      <p:cNvSpPr txBox="1"/>
                      <p:nvPr/>
                    </p:nvSpPr>
                    <p:spPr>
                      <a:xfrm>
                        <a:off x="875075" y="592850"/>
                        <a:ext cx="1695900" cy="24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FFFFFF"/>
                            </a:solidFill>
                            <a:latin typeface="Comic Sans MS"/>
                            <a:ea typeface="Comic Sans MS"/>
                            <a:cs typeface="Comic Sans MS"/>
                            <a:sym typeface="Comic Sans MS"/>
                          </a:rPr>
                          <a:t>Chat Box</a:t>
                        </a:r>
                        <a:endParaRPr b="1">
                          <a:solidFill>
                            <a:srgbClr val="FFFFFF"/>
                          </a:solidFill>
                          <a:latin typeface="Comic Sans MS"/>
                          <a:ea typeface="Comic Sans MS"/>
                          <a:cs typeface="Comic Sans MS"/>
                          <a:sym typeface="Comic Sans MS"/>
                        </a:endParaRPr>
                      </a:p>
                    </p:txBody>
                  </p:sp>
                </p:grpSp>
                <p:grpSp>
                  <p:nvGrpSpPr>
                    <p:cNvPr id="191" name="Shape 191"/>
                    <p:cNvGrpSpPr/>
                    <p:nvPr/>
                  </p:nvGrpSpPr>
                  <p:grpSpPr>
                    <a:xfrm>
                      <a:off x="905425" y="1271800"/>
                      <a:ext cx="1695900" cy="3043417"/>
                      <a:chOff x="905425" y="1271800"/>
                      <a:chExt cx="1695900" cy="3043417"/>
                    </a:xfrm>
                  </p:grpSpPr>
                  <p:sp>
                    <p:nvSpPr>
                      <p:cNvPr id="192" name="Shape 192"/>
                      <p:cNvSpPr/>
                      <p:nvPr/>
                    </p:nvSpPr>
                    <p:spPr>
                      <a:xfrm>
                        <a:off x="905425" y="1271800"/>
                        <a:ext cx="1695900" cy="28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93" name="Shape 193"/>
                      <p:cNvCxnSpPr/>
                      <p:nvPr/>
                    </p:nvCxnSpPr>
                    <p:spPr>
                      <a:xfrm>
                        <a:off x="909950" y="17920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194" name="Shape 194"/>
                      <p:cNvCxnSpPr/>
                      <p:nvPr/>
                    </p:nvCxnSpPr>
                    <p:spPr>
                      <a:xfrm>
                        <a:off x="909950" y="23254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195" name="Shape 195"/>
                      <p:cNvCxnSpPr/>
                      <p:nvPr/>
                    </p:nvCxnSpPr>
                    <p:spPr>
                      <a:xfrm>
                        <a:off x="909950" y="28588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196" name="Shape 196"/>
                      <p:cNvCxnSpPr/>
                      <p:nvPr/>
                    </p:nvCxnSpPr>
                    <p:spPr>
                      <a:xfrm>
                        <a:off x="909950" y="33922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197" name="Shape 197"/>
                      <p:cNvCxnSpPr/>
                      <p:nvPr/>
                    </p:nvCxnSpPr>
                    <p:spPr>
                      <a:xfrm>
                        <a:off x="909950" y="3925625"/>
                        <a:ext cx="1689900" cy="0"/>
                      </a:xfrm>
                      <a:prstGeom prst="straightConnector1">
                        <a:avLst/>
                      </a:prstGeom>
                      <a:noFill/>
                      <a:ln cap="flat" cmpd="sng" w="9525">
                        <a:solidFill>
                          <a:schemeClr val="dk2"/>
                        </a:solidFill>
                        <a:prstDash val="solid"/>
                        <a:round/>
                        <a:headEnd len="med" w="med" type="none"/>
                        <a:tailEnd len="med" w="med" type="none"/>
                      </a:ln>
                    </p:spPr>
                  </p:cxnSp>
                  <p:grpSp>
                    <p:nvGrpSpPr>
                      <p:cNvPr id="198" name="Shape 198"/>
                      <p:cNvGrpSpPr/>
                      <p:nvPr/>
                    </p:nvGrpSpPr>
                    <p:grpSpPr>
                      <a:xfrm>
                        <a:off x="2356348" y="1372909"/>
                        <a:ext cx="187759" cy="244800"/>
                        <a:chOff x="6217691" y="658531"/>
                        <a:chExt cx="187759" cy="244800"/>
                      </a:xfrm>
                    </p:grpSpPr>
                    <p:sp>
                      <p:nvSpPr>
                        <p:cNvPr id="199" name="Shape 199"/>
                        <p:cNvSpPr/>
                        <p:nvPr/>
                      </p:nvSpPr>
                      <p:spPr>
                        <a:xfrm>
                          <a:off x="6280650" y="749725"/>
                          <a:ext cx="124800" cy="1455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txBox="1"/>
                        <p:nvPr/>
                      </p:nvSpPr>
                      <p:spPr>
                        <a:xfrm>
                          <a:off x="6217691" y="658531"/>
                          <a:ext cx="167400" cy="24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1</a:t>
                          </a:r>
                          <a:endParaRPr sz="1000">
                            <a:solidFill>
                              <a:srgbClr val="FFFFFF"/>
                            </a:solidFill>
                            <a:latin typeface="Droid Sans"/>
                            <a:ea typeface="Droid Sans"/>
                            <a:cs typeface="Droid Sans"/>
                            <a:sym typeface="Droid Sans"/>
                          </a:endParaRPr>
                        </a:p>
                      </p:txBody>
                    </p:sp>
                  </p:grpSp>
                  <p:sp>
                    <p:nvSpPr>
                      <p:cNvPr id="201" name="Shape 201"/>
                      <p:cNvSpPr txBox="1"/>
                      <p:nvPr/>
                    </p:nvSpPr>
                    <p:spPr>
                      <a:xfrm>
                        <a:off x="927405" y="18301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202" name="Shape 202"/>
                      <p:cNvSpPr txBox="1"/>
                      <p:nvPr/>
                    </p:nvSpPr>
                    <p:spPr>
                      <a:xfrm>
                        <a:off x="927405" y="12967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203" name="Shape 203"/>
                      <p:cNvSpPr txBox="1"/>
                      <p:nvPr/>
                    </p:nvSpPr>
                    <p:spPr>
                      <a:xfrm>
                        <a:off x="927405" y="23635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204" name="Shape 204"/>
                      <p:cNvSpPr txBox="1"/>
                      <p:nvPr/>
                    </p:nvSpPr>
                    <p:spPr>
                      <a:xfrm>
                        <a:off x="927405" y="28969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205" name="Shape 205"/>
                      <p:cNvSpPr txBox="1"/>
                      <p:nvPr/>
                    </p:nvSpPr>
                    <p:spPr>
                      <a:xfrm>
                        <a:off x="927405" y="34303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pic>
                    <p:nvPicPr>
                      <p:cNvPr id="206" name="Shape 206"/>
                      <p:cNvPicPr preferRelativeResize="0"/>
                      <p:nvPr/>
                    </p:nvPicPr>
                    <p:blipFill>
                      <a:blip r:embed="rId4">
                        <a:alphaModFix/>
                      </a:blip>
                      <a:stretch>
                        <a:fillRect/>
                      </a:stretch>
                    </p:blipFill>
                    <p:spPr>
                      <a:xfrm>
                        <a:off x="1488925" y="3783242"/>
                        <a:ext cx="531950" cy="531975"/>
                      </a:xfrm>
                      <a:prstGeom prst="rect">
                        <a:avLst/>
                      </a:prstGeom>
                      <a:noFill/>
                      <a:ln>
                        <a:noFill/>
                      </a:ln>
                    </p:spPr>
                  </p:pic>
                </p:grpSp>
              </p:grpSp>
            </p:grpSp>
            <p:sp>
              <p:nvSpPr>
                <p:cNvPr id="207" name="Shape 207"/>
                <p:cNvSpPr txBox="1"/>
                <p:nvPr/>
              </p:nvSpPr>
              <p:spPr>
                <a:xfrm>
                  <a:off x="2907255" y="1781044"/>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208" name="Shape 208"/>
                <p:cNvSpPr/>
                <p:nvPr/>
              </p:nvSpPr>
              <p:spPr>
                <a:xfrm>
                  <a:off x="3356400" y="977050"/>
                  <a:ext cx="2861400" cy="2850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09" name="Shape 209"/>
              <p:cNvSpPr/>
              <p:nvPr/>
            </p:nvSpPr>
            <p:spPr>
              <a:xfrm>
                <a:off x="2988000" y="2743600"/>
                <a:ext cx="2793300" cy="750600"/>
              </a:xfrm>
              <a:prstGeom prst="roundRect">
                <a:avLst>
                  <a:gd fmla="val 16667" name="adj"/>
                </a:avLst>
              </a:prstGeom>
              <a:solidFill>
                <a:srgbClr val="9FC5E8"/>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cxnSp>
          <p:nvCxnSpPr>
            <p:cNvPr id="210" name="Shape 210"/>
            <p:cNvCxnSpPr/>
            <p:nvPr/>
          </p:nvCxnSpPr>
          <p:spPr>
            <a:xfrm>
              <a:off x="3447525" y="1275725"/>
              <a:ext cx="2809500" cy="0"/>
            </a:xfrm>
            <a:prstGeom prst="straightConnector1">
              <a:avLst/>
            </a:prstGeom>
            <a:noFill/>
            <a:ln cap="flat" cmpd="sng" w="9525">
              <a:solidFill>
                <a:schemeClr val="dk2"/>
              </a:solidFill>
              <a:prstDash val="solid"/>
              <a:round/>
              <a:headEnd len="med" w="med" type="none"/>
              <a:tailEnd len="med" w="med" type="none"/>
            </a:ln>
          </p:spPr>
        </p:cxnSp>
      </p:grpSp>
      <p:cxnSp>
        <p:nvCxnSpPr>
          <p:cNvPr id="211" name="Shape 211"/>
          <p:cNvCxnSpPr>
            <a:stCxn id="212" idx="5"/>
            <a:endCxn id="213" idx="1"/>
          </p:cNvCxnSpPr>
          <p:nvPr/>
        </p:nvCxnSpPr>
        <p:spPr>
          <a:xfrm>
            <a:off x="6445769" y="1480845"/>
            <a:ext cx="1210200" cy="333300"/>
          </a:xfrm>
          <a:prstGeom prst="straightConnector1">
            <a:avLst/>
          </a:prstGeom>
          <a:noFill/>
          <a:ln cap="flat" cmpd="sng" w="19050">
            <a:solidFill>
              <a:srgbClr val="CC0000"/>
            </a:solidFill>
            <a:prstDash val="solid"/>
            <a:round/>
            <a:headEnd len="med" w="med" type="none"/>
            <a:tailEnd len="med" w="med" type="none"/>
          </a:ln>
        </p:spPr>
      </p:cxnSp>
      <p:cxnSp>
        <p:nvCxnSpPr>
          <p:cNvPr id="214" name="Shape 214"/>
          <p:cNvCxnSpPr>
            <a:stCxn id="209" idx="3"/>
            <a:endCxn id="213" idx="3"/>
          </p:cNvCxnSpPr>
          <p:nvPr/>
        </p:nvCxnSpPr>
        <p:spPr>
          <a:xfrm flipH="1" rot="10800000">
            <a:off x="5781300" y="2995300"/>
            <a:ext cx="1874700" cy="657000"/>
          </a:xfrm>
          <a:prstGeom prst="straightConnector1">
            <a:avLst/>
          </a:prstGeom>
          <a:noFill/>
          <a:ln cap="flat" cmpd="sng" w="19050">
            <a:solidFill>
              <a:srgbClr val="CC0000"/>
            </a:solidFill>
            <a:prstDash val="solid"/>
            <a:round/>
            <a:headEnd len="med" w="med" type="none"/>
            <a:tailEnd len="med" w="med" type="none"/>
          </a:ln>
        </p:spPr>
      </p:cxnSp>
      <p:cxnSp>
        <p:nvCxnSpPr>
          <p:cNvPr id="215" name="Shape 215"/>
          <p:cNvCxnSpPr>
            <a:stCxn id="216" idx="5"/>
            <a:endCxn id="213" idx="2"/>
          </p:cNvCxnSpPr>
          <p:nvPr/>
        </p:nvCxnSpPr>
        <p:spPr>
          <a:xfrm>
            <a:off x="2596654" y="2182632"/>
            <a:ext cx="4814700" cy="222000"/>
          </a:xfrm>
          <a:prstGeom prst="straightConnector1">
            <a:avLst/>
          </a:prstGeom>
          <a:noFill/>
          <a:ln cap="flat" cmpd="sng" w="19050">
            <a:solidFill>
              <a:srgbClr val="CC0000"/>
            </a:solidFill>
            <a:prstDash val="solid"/>
            <a:round/>
            <a:headEnd len="med" w="med" type="none"/>
            <a:tailEnd len="med" w="med" type="none"/>
          </a:ln>
        </p:spPr>
      </p:cxnSp>
      <p:grpSp>
        <p:nvGrpSpPr>
          <p:cNvPr id="217" name="Shape 217"/>
          <p:cNvGrpSpPr/>
          <p:nvPr/>
        </p:nvGrpSpPr>
        <p:grpSpPr>
          <a:xfrm>
            <a:off x="2332906" y="1217097"/>
            <a:ext cx="4158116" cy="1010787"/>
            <a:chOff x="2332906" y="683697"/>
            <a:chExt cx="4158116" cy="1010787"/>
          </a:xfrm>
        </p:grpSpPr>
        <p:sp>
          <p:nvSpPr>
            <p:cNvPr id="216" name="Shape 216"/>
            <p:cNvSpPr/>
            <p:nvPr/>
          </p:nvSpPr>
          <p:spPr>
            <a:xfrm>
              <a:off x="2332906" y="1385484"/>
              <a:ext cx="309000" cy="309000"/>
            </a:xfrm>
            <a:prstGeom prst="flowChartConnector">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2" name="Shape 212"/>
            <p:cNvSpPr/>
            <p:nvPr/>
          </p:nvSpPr>
          <p:spPr>
            <a:xfrm>
              <a:off x="6182021" y="683697"/>
              <a:ext cx="309000" cy="309000"/>
            </a:xfrm>
            <a:prstGeom prst="flowChartConnector">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18" name="Shape 218"/>
          <p:cNvSpPr/>
          <p:nvPr/>
        </p:nvSpPr>
        <p:spPr>
          <a:xfrm>
            <a:off x="2988000" y="3277000"/>
            <a:ext cx="2793300" cy="750600"/>
          </a:xfrm>
          <a:prstGeom prst="roundRect">
            <a:avLst>
              <a:gd fmla="val 16667" name="adj"/>
            </a:avLst>
          </a:prstGeom>
          <a:solidFill>
            <a:srgbClr val="9FC5E8"/>
          </a:solid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9" name="Shape 2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What is React - Centralized Logic for the View	</a:t>
            </a:r>
            <a:endParaRPr>
              <a:latin typeface="Open Sans"/>
              <a:ea typeface="Open Sans"/>
              <a:cs typeface="Open Sans"/>
              <a:sym typeface="Open Sans"/>
            </a:endParaRPr>
          </a:p>
        </p:txBody>
      </p:sp>
      <p:sp>
        <p:nvSpPr>
          <p:cNvPr id="213" name="Shape 213"/>
          <p:cNvSpPr/>
          <p:nvPr/>
        </p:nvSpPr>
        <p:spPr>
          <a:xfrm>
            <a:off x="7411400" y="1569350"/>
            <a:ext cx="1670700" cy="167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State</a:t>
            </a:r>
            <a:endParaRPr>
              <a:latin typeface="Open Sans"/>
              <a:ea typeface="Open Sans"/>
              <a:cs typeface="Open Sans"/>
              <a:sym typeface="Open Sans"/>
            </a:endParaRPr>
          </a:p>
        </p:txBody>
      </p:sp>
      <p:sp>
        <p:nvSpPr>
          <p:cNvPr id="220" name="Shape 220"/>
          <p:cNvSpPr txBox="1"/>
          <p:nvPr/>
        </p:nvSpPr>
        <p:spPr>
          <a:xfrm>
            <a:off x="2907255" y="3228844"/>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3" name="Shape 933"/>
        <p:cNvGrpSpPr/>
        <p:nvPr/>
      </p:nvGrpSpPr>
      <p:grpSpPr>
        <a:xfrm>
          <a:off x="0" y="0"/>
          <a:ext cx="0" cy="0"/>
          <a:chOff x="0" y="0"/>
          <a:chExt cx="0" cy="0"/>
        </a:xfrm>
      </p:grpSpPr>
      <p:pic>
        <p:nvPicPr>
          <p:cNvPr id="934" name="Shape 934"/>
          <p:cNvPicPr preferRelativeResize="0"/>
          <p:nvPr/>
        </p:nvPicPr>
        <p:blipFill>
          <a:blip r:embed="rId3">
            <a:alphaModFix/>
          </a:blip>
          <a:stretch>
            <a:fillRect/>
          </a:stretch>
        </p:blipFill>
        <p:spPr>
          <a:xfrm>
            <a:off x="462950" y="2953875"/>
            <a:ext cx="8218109" cy="1065000"/>
          </a:xfrm>
          <a:prstGeom prst="rect">
            <a:avLst/>
          </a:prstGeom>
          <a:noFill/>
          <a:ln cap="flat" cmpd="sng" w="9525">
            <a:solidFill>
              <a:srgbClr val="D9D9D9"/>
            </a:solidFill>
            <a:prstDash val="solid"/>
            <a:round/>
            <a:headEnd len="sm" w="sm" type="none"/>
            <a:tailEnd len="sm" w="sm" type="none"/>
          </a:ln>
        </p:spPr>
      </p:pic>
      <p:sp>
        <p:nvSpPr>
          <p:cNvPr id="935" name="Shape 9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Adding New Messages</a:t>
            </a:r>
            <a:endParaRPr>
              <a:latin typeface="Open Sans"/>
              <a:ea typeface="Open Sans"/>
              <a:cs typeface="Open Sans"/>
              <a:sym typeface="Open Sans"/>
            </a:endParaRPr>
          </a:p>
        </p:txBody>
      </p:sp>
      <p:pic>
        <p:nvPicPr>
          <p:cNvPr id="936" name="Shape 936"/>
          <p:cNvPicPr preferRelativeResize="0"/>
          <p:nvPr/>
        </p:nvPicPr>
        <p:blipFill rotWithShape="1">
          <a:blip r:embed="rId4">
            <a:alphaModFix/>
          </a:blip>
          <a:srcRect b="61563" l="0" r="0" t="0"/>
          <a:stretch/>
        </p:blipFill>
        <p:spPr>
          <a:xfrm>
            <a:off x="469775" y="1187400"/>
            <a:ext cx="8204449" cy="1520599"/>
          </a:xfrm>
          <a:prstGeom prst="rect">
            <a:avLst/>
          </a:prstGeom>
          <a:noFill/>
          <a:ln cap="flat" cmpd="sng" w="9525">
            <a:solidFill>
              <a:srgbClr val="CCCCCC"/>
            </a:solidFill>
            <a:prstDash val="solid"/>
            <a:round/>
            <a:headEnd len="sm" w="sm" type="none"/>
            <a:tailEnd len="sm" w="sm" type="none"/>
          </a:ln>
        </p:spPr>
      </p:pic>
      <p:sp>
        <p:nvSpPr>
          <p:cNvPr id="937" name="Shape 937"/>
          <p:cNvSpPr/>
          <p:nvPr/>
        </p:nvSpPr>
        <p:spPr>
          <a:xfrm>
            <a:off x="1387050" y="2289100"/>
            <a:ext cx="2900700" cy="2238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sp>
        <p:nvSpPr>
          <p:cNvPr id="938" name="Shape 938"/>
          <p:cNvSpPr/>
          <p:nvPr/>
        </p:nvSpPr>
        <p:spPr>
          <a:xfrm>
            <a:off x="1325187" y="3314700"/>
            <a:ext cx="3614400" cy="5352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pic>
        <p:nvPicPr>
          <p:cNvPr id="939" name="Shape 939"/>
          <p:cNvPicPr preferRelativeResize="0"/>
          <p:nvPr/>
        </p:nvPicPr>
        <p:blipFill rotWithShape="1">
          <a:blip r:embed="rId5">
            <a:alphaModFix/>
          </a:blip>
          <a:srcRect b="45995" l="0" r="42112" t="0"/>
          <a:stretch/>
        </p:blipFill>
        <p:spPr>
          <a:xfrm>
            <a:off x="5174575" y="325975"/>
            <a:ext cx="3261325" cy="2252801"/>
          </a:xfrm>
          <a:prstGeom prst="rect">
            <a:avLst/>
          </a:prstGeom>
          <a:noFill/>
          <a:ln>
            <a:noFill/>
          </a:ln>
        </p:spPr>
      </p:pic>
      <p:sp>
        <p:nvSpPr>
          <p:cNvPr id="940" name="Shape 940"/>
          <p:cNvSpPr/>
          <p:nvPr/>
        </p:nvSpPr>
        <p:spPr>
          <a:xfrm>
            <a:off x="5214150" y="1767550"/>
            <a:ext cx="2367000" cy="627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941" name="Shape 941"/>
          <p:cNvCxnSpPr/>
          <p:nvPr/>
        </p:nvCxnSpPr>
        <p:spPr>
          <a:xfrm flipH="1" rot="10800000">
            <a:off x="2783700" y="2281975"/>
            <a:ext cx="2381100" cy="13425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pic>
        <p:nvPicPr>
          <p:cNvPr id="946" name="Shape 946"/>
          <p:cNvPicPr preferRelativeResize="0"/>
          <p:nvPr/>
        </p:nvPicPr>
        <p:blipFill rotWithShape="1">
          <a:blip r:embed="rId3">
            <a:alphaModFix/>
          </a:blip>
          <a:srcRect b="69599" l="0" r="0" t="0"/>
          <a:stretch/>
        </p:blipFill>
        <p:spPr>
          <a:xfrm>
            <a:off x="894325" y="1054825"/>
            <a:ext cx="7355350" cy="372300"/>
          </a:xfrm>
          <a:prstGeom prst="rect">
            <a:avLst/>
          </a:prstGeom>
          <a:noFill/>
          <a:ln cap="flat" cmpd="sng" w="9525">
            <a:solidFill>
              <a:srgbClr val="EFEFEF"/>
            </a:solidFill>
            <a:prstDash val="solid"/>
            <a:round/>
            <a:headEnd len="sm" w="sm" type="none"/>
            <a:tailEnd len="sm" w="sm" type="none"/>
          </a:ln>
        </p:spPr>
      </p:pic>
      <p:pic>
        <p:nvPicPr>
          <p:cNvPr id="947" name="Shape 947"/>
          <p:cNvPicPr preferRelativeResize="0"/>
          <p:nvPr/>
        </p:nvPicPr>
        <p:blipFill>
          <a:blip r:embed="rId4">
            <a:alphaModFix/>
          </a:blip>
          <a:stretch>
            <a:fillRect/>
          </a:stretch>
        </p:blipFill>
        <p:spPr>
          <a:xfrm>
            <a:off x="894325" y="1427124"/>
            <a:ext cx="7355352" cy="3629049"/>
          </a:xfrm>
          <a:prstGeom prst="rect">
            <a:avLst/>
          </a:prstGeom>
          <a:noFill/>
          <a:ln cap="flat" cmpd="sng" w="9525">
            <a:solidFill>
              <a:srgbClr val="EFEFEF"/>
            </a:solidFill>
            <a:prstDash val="solid"/>
            <a:round/>
            <a:headEnd len="sm" w="sm" type="none"/>
            <a:tailEnd len="sm" w="sm" type="none"/>
          </a:ln>
        </p:spPr>
      </p:pic>
      <p:sp>
        <p:nvSpPr>
          <p:cNvPr id="948" name="Shape 948"/>
          <p:cNvSpPr/>
          <p:nvPr/>
        </p:nvSpPr>
        <p:spPr>
          <a:xfrm>
            <a:off x="1674175" y="1427125"/>
            <a:ext cx="4103100" cy="36087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sp>
        <p:nvSpPr>
          <p:cNvPr id="949" name="Shape 9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Adding New Messages</a:t>
            </a:r>
            <a:endParaRPr>
              <a:latin typeface="Open Sans"/>
              <a:ea typeface="Open Sans"/>
              <a:cs typeface="Open Sans"/>
              <a:sym typeface="Open Sans"/>
            </a:endParaRPr>
          </a:p>
        </p:txBody>
      </p:sp>
      <p:sp>
        <p:nvSpPr>
          <p:cNvPr id="950" name="Shape 950"/>
          <p:cNvSpPr/>
          <p:nvPr/>
        </p:nvSpPr>
        <p:spPr>
          <a:xfrm>
            <a:off x="2000537" y="3190791"/>
            <a:ext cx="1485900" cy="4167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1" name="Shape 951"/>
          <p:cNvSpPr/>
          <p:nvPr/>
        </p:nvSpPr>
        <p:spPr>
          <a:xfrm>
            <a:off x="2923779" y="4452417"/>
            <a:ext cx="751200" cy="1083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pic>
        <p:nvPicPr>
          <p:cNvPr id="956" name="Shape 956"/>
          <p:cNvPicPr preferRelativeResize="0"/>
          <p:nvPr/>
        </p:nvPicPr>
        <p:blipFill rotWithShape="1">
          <a:blip r:embed="rId3">
            <a:alphaModFix/>
          </a:blip>
          <a:srcRect b="69599" l="0" r="0" t="0"/>
          <a:stretch/>
        </p:blipFill>
        <p:spPr>
          <a:xfrm>
            <a:off x="894325" y="1054825"/>
            <a:ext cx="7355350" cy="372300"/>
          </a:xfrm>
          <a:prstGeom prst="rect">
            <a:avLst/>
          </a:prstGeom>
          <a:noFill/>
          <a:ln cap="flat" cmpd="sng" w="9525">
            <a:solidFill>
              <a:srgbClr val="EFEFEF"/>
            </a:solidFill>
            <a:prstDash val="solid"/>
            <a:round/>
            <a:headEnd len="sm" w="sm" type="none"/>
            <a:tailEnd len="sm" w="sm" type="none"/>
          </a:ln>
        </p:spPr>
      </p:pic>
      <p:pic>
        <p:nvPicPr>
          <p:cNvPr id="957" name="Shape 957"/>
          <p:cNvPicPr preferRelativeResize="0"/>
          <p:nvPr/>
        </p:nvPicPr>
        <p:blipFill>
          <a:blip r:embed="rId4">
            <a:alphaModFix/>
          </a:blip>
          <a:stretch>
            <a:fillRect/>
          </a:stretch>
        </p:blipFill>
        <p:spPr>
          <a:xfrm>
            <a:off x="894325" y="1427124"/>
            <a:ext cx="7355352" cy="3629049"/>
          </a:xfrm>
          <a:prstGeom prst="rect">
            <a:avLst/>
          </a:prstGeom>
          <a:noFill/>
          <a:ln cap="flat" cmpd="sng" w="9525">
            <a:solidFill>
              <a:srgbClr val="EFEFEF"/>
            </a:solidFill>
            <a:prstDash val="solid"/>
            <a:round/>
            <a:headEnd len="sm" w="sm" type="none"/>
            <a:tailEnd len="sm" w="sm" type="none"/>
          </a:ln>
        </p:spPr>
      </p:pic>
      <p:sp>
        <p:nvSpPr>
          <p:cNvPr id="958" name="Shape 958"/>
          <p:cNvSpPr/>
          <p:nvPr/>
        </p:nvSpPr>
        <p:spPr>
          <a:xfrm>
            <a:off x="1674175" y="1427125"/>
            <a:ext cx="4103100" cy="36087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sp>
        <p:nvSpPr>
          <p:cNvPr id="959" name="Shape 9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Adding New Messages</a:t>
            </a:r>
            <a:endParaRPr>
              <a:latin typeface="Open Sans"/>
              <a:ea typeface="Open Sans"/>
              <a:cs typeface="Open Sans"/>
              <a:sym typeface="Open Sans"/>
            </a:endParaRPr>
          </a:p>
        </p:txBody>
      </p:sp>
      <p:sp>
        <p:nvSpPr>
          <p:cNvPr id="960" name="Shape 960"/>
          <p:cNvSpPr/>
          <p:nvPr/>
        </p:nvSpPr>
        <p:spPr>
          <a:xfrm>
            <a:off x="2923779" y="4452417"/>
            <a:ext cx="751200" cy="1083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pic>
        <p:nvPicPr>
          <p:cNvPr id="965" name="Shape 965"/>
          <p:cNvPicPr preferRelativeResize="0"/>
          <p:nvPr/>
        </p:nvPicPr>
        <p:blipFill rotWithShape="1">
          <a:blip r:embed="rId3">
            <a:alphaModFix/>
          </a:blip>
          <a:srcRect b="69599" l="0" r="0" t="0"/>
          <a:stretch/>
        </p:blipFill>
        <p:spPr>
          <a:xfrm>
            <a:off x="894325" y="1054825"/>
            <a:ext cx="7355350" cy="372300"/>
          </a:xfrm>
          <a:prstGeom prst="rect">
            <a:avLst/>
          </a:prstGeom>
          <a:noFill/>
          <a:ln cap="flat" cmpd="sng" w="9525">
            <a:solidFill>
              <a:srgbClr val="EFEFEF"/>
            </a:solidFill>
            <a:prstDash val="solid"/>
            <a:round/>
            <a:headEnd len="sm" w="sm" type="none"/>
            <a:tailEnd len="sm" w="sm" type="none"/>
          </a:ln>
        </p:spPr>
      </p:pic>
      <p:pic>
        <p:nvPicPr>
          <p:cNvPr id="966" name="Shape 966"/>
          <p:cNvPicPr preferRelativeResize="0"/>
          <p:nvPr/>
        </p:nvPicPr>
        <p:blipFill>
          <a:blip r:embed="rId4">
            <a:alphaModFix/>
          </a:blip>
          <a:stretch>
            <a:fillRect/>
          </a:stretch>
        </p:blipFill>
        <p:spPr>
          <a:xfrm>
            <a:off x="894325" y="1427124"/>
            <a:ext cx="7355352" cy="3629049"/>
          </a:xfrm>
          <a:prstGeom prst="rect">
            <a:avLst/>
          </a:prstGeom>
          <a:noFill/>
          <a:ln cap="flat" cmpd="sng" w="9525">
            <a:solidFill>
              <a:srgbClr val="EFEFEF"/>
            </a:solidFill>
            <a:prstDash val="solid"/>
            <a:round/>
            <a:headEnd len="sm" w="sm" type="none"/>
            <a:tailEnd len="sm" w="sm" type="none"/>
          </a:ln>
        </p:spPr>
      </p:pic>
      <p:sp>
        <p:nvSpPr>
          <p:cNvPr id="967" name="Shape 967"/>
          <p:cNvSpPr/>
          <p:nvPr/>
        </p:nvSpPr>
        <p:spPr>
          <a:xfrm>
            <a:off x="1674175" y="1427125"/>
            <a:ext cx="4103100" cy="36087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sp>
        <p:nvSpPr>
          <p:cNvPr id="968" name="Shape 9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Adding New Messages</a:t>
            </a:r>
            <a:endParaRPr>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pic>
        <p:nvPicPr>
          <p:cNvPr id="973" name="Shape 973"/>
          <p:cNvPicPr preferRelativeResize="0"/>
          <p:nvPr/>
        </p:nvPicPr>
        <p:blipFill>
          <a:blip r:embed="rId3">
            <a:alphaModFix/>
          </a:blip>
          <a:stretch>
            <a:fillRect/>
          </a:stretch>
        </p:blipFill>
        <p:spPr>
          <a:xfrm>
            <a:off x="901875" y="1422775"/>
            <a:ext cx="7347677" cy="2826627"/>
          </a:xfrm>
          <a:prstGeom prst="rect">
            <a:avLst/>
          </a:prstGeom>
          <a:noFill/>
          <a:ln>
            <a:noFill/>
          </a:ln>
        </p:spPr>
      </p:pic>
      <p:sp>
        <p:nvSpPr>
          <p:cNvPr id="974" name="Shape 974"/>
          <p:cNvSpPr/>
          <p:nvPr/>
        </p:nvSpPr>
        <p:spPr>
          <a:xfrm>
            <a:off x="1279950" y="1898100"/>
            <a:ext cx="2467500" cy="1959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sp>
        <p:nvSpPr>
          <p:cNvPr id="975" name="Shape 975"/>
          <p:cNvSpPr/>
          <p:nvPr/>
        </p:nvSpPr>
        <p:spPr>
          <a:xfrm>
            <a:off x="1279950" y="3163275"/>
            <a:ext cx="6969600" cy="6174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pic>
        <p:nvPicPr>
          <p:cNvPr id="976" name="Shape 976"/>
          <p:cNvPicPr preferRelativeResize="0"/>
          <p:nvPr/>
        </p:nvPicPr>
        <p:blipFill>
          <a:blip r:embed="rId4">
            <a:alphaModFix/>
          </a:blip>
          <a:stretch>
            <a:fillRect/>
          </a:stretch>
        </p:blipFill>
        <p:spPr>
          <a:xfrm>
            <a:off x="894325" y="1085723"/>
            <a:ext cx="7355352" cy="337054"/>
          </a:xfrm>
          <a:prstGeom prst="rect">
            <a:avLst/>
          </a:prstGeom>
          <a:noFill/>
          <a:ln>
            <a:noFill/>
          </a:ln>
        </p:spPr>
      </p:pic>
      <p:sp>
        <p:nvSpPr>
          <p:cNvPr id="977" name="Shape 9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Adding New Messages</a:t>
            </a:r>
            <a:endParaRPr>
              <a:latin typeface="Open Sans"/>
              <a:ea typeface="Open Sans"/>
              <a:cs typeface="Open Sans"/>
              <a:sym typeface="Open Sans"/>
            </a:endParaRPr>
          </a:p>
        </p:txBody>
      </p:sp>
      <p:sp>
        <p:nvSpPr>
          <p:cNvPr id="978" name="Shape 978"/>
          <p:cNvSpPr/>
          <p:nvPr/>
        </p:nvSpPr>
        <p:spPr>
          <a:xfrm>
            <a:off x="1928583" y="3492150"/>
            <a:ext cx="3813900" cy="114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 name="Shape 982"/>
        <p:cNvGrpSpPr/>
        <p:nvPr/>
      </p:nvGrpSpPr>
      <p:grpSpPr>
        <a:xfrm>
          <a:off x="0" y="0"/>
          <a:ext cx="0" cy="0"/>
          <a:chOff x="0" y="0"/>
          <a:chExt cx="0" cy="0"/>
        </a:xfrm>
      </p:grpSpPr>
      <p:pic>
        <p:nvPicPr>
          <p:cNvPr id="983" name="Shape 983"/>
          <p:cNvPicPr preferRelativeResize="0"/>
          <p:nvPr/>
        </p:nvPicPr>
        <p:blipFill>
          <a:blip r:embed="rId3">
            <a:alphaModFix/>
          </a:blip>
          <a:stretch>
            <a:fillRect/>
          </a:stretch>
        </p:blipFill>
        <p:spPr>
          <a:xfrm>
            <a:off x="901875" y="1422775"/>
            <a:ext cx="7347677" cy="2826627"/>
          </a:xfrm>
          <a:prstGeom prst="rect">
            <a:avLst/>
          </a:prstGeom>
          <a:noFill/>
          <a:ln>
            <a:noFill/>
          </a:ln>
        </p:spPr>
      </p:pic>
      <p:sp>
        <p:nvSpPr>
          <p:cNvPr id="984" name="Shape 984"/>
          <p:cNvSpPr/>
          <p:nvPr/>
        </p:nvSpPr>
        <p:spPr>
          <a:xfrm>
            <a:off x="1279950" y="1898100"/>
            <a:ext cx="2467500" cy="1959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sp>
        <p:nvSpPr>
          <p:cNvPr id="985" name="Shape 985"/>
          <p:cNvSpPr/>
          <p:nvPr/>
        </p:nvSpPr>
        <p:spPr>
          <a:xfrm>
            <a:off x="1279950" y="3163275"/>
            <a:ext cx="6969600" cy="6174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pic>
        <p:nvPicPr>
          <p:cNvPr id="986" name="Shape 986"/>
          <p:cNvPicPr preferRelativeResize="0"/>
          <p:nvPr/>
        </p:nvPicPr>
        <p:blipFill>
          <a:blip r:embed="rId4">
            <a:alphaModFix/>
          </a:blip>
          <a:stretch>
            <a:fillRect/>
          </a:stretch>
        </p:blipFill>
        <p:spPr>
          <a:xfrm>
            <a:off x="894325" y="1085723"/>
            <a:ext cx="7355352" cy="337054"/>
          </a:xfrm>
          <a:prstGeom prst="rect">
            <a:avLst/>
          </a:prstGeom>
          <a:noFill/>
          <a:ln>
            <a:noFill/>
          </a:ln>
        </p:spPr>
      </p:pic>
      <p:sp>
        <p:nvSpPr>
          <p:cNvPr id="987" name="Shape 9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Adding New Messages</a:t>
            </a:r>
            <a:endParaRPr>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pic>
        <p:nvPicPr>
          <p:cNvPr id="992" name="Shape 992"/>
          <p:cNvPicPr preferRelativeResize="0"/>
          <p:nvPr/>
        </p:nvPicPr>
        <p:blipFill>
          <a:blip r:embed="rId3">
            <a:alphaModFix/>
          </a:blip>
          <a:stretch>
            <a:fillRect/>
          </a:stretch>
        </p:blipFill>
        <p:spPr>
          <a:xfrm>
            <a:off x="1294687" y="1176776"/>
            <a:ext cx="6554623" cy="3635800"/>
          </a:xfrm>
          <a:prstGeom prst="rect">
            <a:avLst/>
          </a:prstGeom>
          <a:noFill/>
          <a:ln>
            <a:noFill/>
          </a:ln>
        </p:spPr>
      </p:pic>
      <p:sp>
        <p:nvSpPr>
          <p:cNvPr id="993" name="Shape 993"/>
          <p:cNvSpPr/>
          <p:nvPr/>
        </p:nvSpPr>
        <p:spPr>
          <a:xfrm>
            <a:off x="2008600" y="2087225"/>
            <a:ext cx="3014400" cy="21018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sp>
        <p:nvSpPr>
          <p:cNvPr id="994" name="Shape 9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Adding New Messages</a:t>
            </a:r>
            <a:endParaRPr>
              <a:latin typeface="Open Sans"/>
              <a:ea typeface="Open Sans"/>
              <a:cs typeface="Open Sans"/>
              <a:sym typeface="Open Sans"/>
            </a:endParaRPr>
          </a:p>
        </p:txBody>
      </p:sp>
      <p:sp>
        <p:nvSpPr>
          <p:cNvPr id="995" name="Shape 995"/>
          <p:cNvSpPr txBox="1"/>
          <p:nvPr/>
        </p:nvSpPr>
        <p:spPr>
          <a:xfrm>
            <a:off x="4675200" y="4749800"/>
            <a:ext cx="4459200" cy="317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u="sng">
                <a:solidFill>
                  <a:schemeClr val="hlink"/>
                </a:solidFill>
                <a:hlinkClick r:id="rId4"/>
              </a:rPr>
              <a:t>Check out all supported html events here</a:t>
            </a:r>
            <a:endParaRPr sz="1800"/>
          </a:p>
        </p:txBody>
      </p:sp>
      <p:sp>
        <p:nvSpPr>
          <p:cNvPr id="996" name="Shape 996"/>
          <p:cNvSpPr/>
          <p:nvPr/>
        </p:nvSpPr>
        <p:spPr>
          <a:xfrm>
            <a:off x="2920425" y="3363550"/>
            <a:ext cx="250200" cy="1083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7" name="Shape 997"/>
          <p:cNvSpPr/>
          <p:nvPr/>
        </p:nvSpPr>
        <p:spPr>
          <a:xfrm>
            <a:off x="3071225" y="3502825"/>
            <a:ext cx="388200" cy="1083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8" name="Shape 998"/>
          <p:cNvSpPr/>
          <p:nvPr/>
        </p:nvSpPr>
        <p:spPr>
          <a:xfrm>
            <a:off x="3170625" y="3642100"/>
            <a:ext cx="472200" cy="1083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pic>
        <p:nvPicPr>
          <p:cNvPr id="1003" name="Shape 1003"/>
          <p:cNvPicPr preferRelativeResize="0"/>
          <p:nvPr/>
        </p:nvPicPr>
        <p:blipFill>
          <a:blip r:embed="rId3">
            <a:alphaModFix/>
          </a:blip>
          <a:stretch>
            <a:fillRect/>
          </a:stretch>
        </p:blipFill>
        <p:spPr>
          <a:xfrm>
            <a:off x="1294687" y="1176776"/>
            <a:ext cx="6554623" cy="3635800"/>
          </a:xfrm>
          <a:prstGeom prst="rect">
            <a:avLst/>
          </a:prstGeom>
          <a:noFill/>
          <a:ln>
            <a:noFill/>
          </a:ln>
        </p:spPr>
      </p:pic>
      <p:sp>
        <p:nvSpPr>
          <p:cNvPr id="1004" name="Shape 1004"/>
          <p:cNvSpPr/>
          <p:nvPr/>
        </p:nvSpPr>
        <p:spPr>
          <a:xfrm>
            <a:off x="2008600" y="2087225"/>
            <a:ext cx="3014400" cy="21018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sp>
        <p:nvSpPr>
          <p:cNvPr id="1005" name="Shape 10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Adding New Messages</a:t>
            </a:r>
            <a:endParaRPr>
              <a:latin typeface="Open Sans"/>
              <a:ea typeface="Open Sans"/>
              <a:cs typeface="Open Sans"/>
              <a:sym typeface="Open Sans"/>
            </a:endParaRPr>
          </a:p>
        </p:txBody>
      </p:sp>
      <p:sp>
        <p:nvSpPr>
          <p:cNvPr id="1006" name="Shape 1006"/>
          <p:cNvSpPr txBox="1"/>
          <p:nvPr/>
        </p:nvSpPr>
        <p:spPr>
          <a:xfrm>
            <a:off x="4675200" y="4749800"/>
            <a:ext cx="4459200" cy="317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u="sng">
                <a:solidFill>
                  <a:schemeClr val="hlink"/>
                </a:solidFill>
                <a:hlinkClick r:id="rId4"/>
              </a:rPr>
              <a:t>Check out all supported html events here</a:t>
            </a:r>
            <a:endParaRPr sz="1800"/>
          </a:p>
        </p:txBody>
      </p:sp>
      <p:sp>
        <p:nvSpPr>
          <p:cNvPr id="1007" name="Shape 1007"/>
          <p:cNvSpPr/>
          <p:nvPr/>
        </p:nvSpPr>
        <p:spPr>
          <a:xfrm>
            <a:off x="3071225" y="3502825"/>
            <a:ext cx="388200" cy="1083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8" name="Shape 1008"/>
          <p:cNvSpPr/>
          <p:nvPr/>
        </p:nvSpPr>
        <p:spPr>
          <a:xfrm>
            <a:off x="3170625" y="3642100"/>
            <a:ext cx="472200" cy="1083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pic>
        <p:nvPicPr>
          <p:cNvPr id="1013" name="Shape 1013"/>
          <p:cNvPicPr preferRelativeResize="0"/>
          <p:nvPr/>
        </p:nvPicPr>
        <p:blipFill>
          <a:blip r:embed="rId3">
            <a:alphaModFix/>
          </a:blip>
          <a:stretch>
            <a:fillRect/>
          </a:stretch>
        </p:blipFill>
        <p:spPr>
          <a:xfrm>
            <a:off x="1294687" y="1176776"/>
            <a:ext cx="6554623" cy="3635800"/>
          </a:xfrm>
          <a:prstGeom prst="rect">
            <a:avLst/>
          </a:prstGeom>
          <a:noFill/>
          <a:ln>
            <a:noFill/>
          </a:ln>
        </p:spPr>
      </p:pic>
      <p:sp>
        <p:nvSpPr>
          <p:cNvPr id="1014" name="Shape 1014"/>
          <p:cNvSpPr/>
          <p:nvPr/>
        </p:nvSpPr>
        <p:spPr>
          <a:xfrm>
            <a:off x="2008600" y="2087225"/>
            <a:ext cx="3014400" cy="21018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sp>
        <p:nvSpPr>
          <p:cNvPr id="1015" name="Shape 10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Adding New Messages</a:t>
            </a:r>
            <a:endParaRPr>
              <a:latin typeface="Open Sans"/>
              <a:ea typeface="Open Sans"/>
              <a:cs typeface="Open Sans"/>
              <a:sym typeface="Open Sans"/>
            </a:endParaRPr>
          </a:p>
        </p:txBody>
      </p:sp>
      <p:sp>
        <p:nvSpPr>
          <p:cNvPr id="1016" name="Shape 1016"/>
          <p:cNvSpPr txBox="1"/>
          <p:nvPr/>
        </p:nvSpPr>
        <p:spPr>
          <a:xfrm>
            <a:off x="4675200" y="4749800"/>
            <a:ext cx="4459200" cy="317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u="sng">
                <a:solidFill>
                  <a:schemeClr val="hlink"/>
                </a:solidFill>
                <a:hlinkClick r:id="rId4"/>
              </a:rPr>
              <a:t>Check out all supported html events here</a:t>
            </a:r>
            <a:endParaRPr sz="1800"/>
          </a:p>
        </p:txBody>
      </p:sp>
      <p:sp>
        <p:nvSpPr>
          <p:cNvPr id="1017" name="Shape 1017"/>
          <p:cNvSpPr/>
          <p:nvPr/>
        </p:nvSpPr>
        <p:spPr>
          <a:xfrm>
            <a:off x="3170625" y="3642100"/>
            <a:ext cx="472200" cy="1083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pic>
        <p:nvPicPr>
          <p:cNvPr id="1022" name="Shape 1022"/>
          <p:cNvPicPr preferRelativeResize="0"/>
          <p:nvPr/>
        </p:nvPicPr>
        <p:blipFill>
          <a:blip r:embed="rId3">
            <a:alphaModFix/>
          </a:blip>
          <a:stretch>
            <a:fillRect/>
          </a:stretch>
        </p:blipFill>
        <p:spPr>
          <a:xfrm>
            <a:off x="1294687" y="1176776"/>
            <a:ext cx="6554623" cy="3635800"/>
          </a:xfrm>
          <a:prstGeom prst="rect">
            <a:avLst/>
          </a:prstGeom>
          <a:noFill/>
          <a:ln>
            <a:noFill/>
          </a:ln>
        </p:spPr>
      </p:pic>
      <p:sp>
        <p:nvSpPr>
          <p:cNvPr id="1023" name="Shape 1023"/>
          <p:cNvSpPr/>
          <p:nvPr/>
        </p:nvSpPr>
        <p:spPr>
          <a:xfrm>
            <a:off x="2008600" y="2087225"/>
            <a:ext cx="3014400" cy="21018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sp>
        <p:nvSpPr>
          <p:cNvPr id="1024" name="Shape 10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Adding New Messages</a:t>
            </a:r>
            <a:endParaRPr>
              <a:latin typeface="Open Sans"/>
              <a:ea typeface="Open Sans"/>
              <a:cs typeface="Open Sans"/>
              <a:sym typeface="Open Sans"/>
            </a:endParaRPr>
          </a:p>
        </p:txBody>
      </p:sp>
      <p:sp>
        <p:nvSpPr>
          <p:cNvPr id="1025" name="Shape 1025"/>
          <p:cNvSpPr txBox="1"/>
          <p:nvPr/>
        </p:nvSpPr>
        <p:spPr>
          <a:xfrm>
            <a:off x="4675200" y="4749800"/>
            <a:ext cx="4459200" cy="317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u="sng">
                <a:solidFill>
                  <a:schemeClr val="hlink"/>
                </a:solidFill>
                <a:hlinkClick r:id="rId4"/>
              </a:rPr>
              <a:t>Check out all supported html events here</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grpSp>
        <p:nvGrpSpPr>
          <p:cNvPr id="225" name="Shape 225"/>
          <p:cNvGrpSpPr/>
          <p:nvPr/>
        </p:nvGrpSpPr>
        <p:grpSpPr>
          <a:xfrm>
            <a:off x="596550" y="1126250"/>
            <a:ext cx="6034200" cy="3890800"/>
            <a:chOff x="596550" y="592850"/>
            <a:chExt cx="6034200" cy="3890800"/>
          </a:xfrm>
        </p:grpSpPr>
        <p:grpSp>
          <p:nvGrpSpPr>
            <p:cNvPr id="226" name="Shape 226"/>
            <p:cNvGrpSpPr/>
            <p:nvPr/>
          </p:nvGrpSpPr>
          <p:grpSpPr>
            <a:xfrm>
              <a:off x="596550" y="592850"/>
              <a:ext cx="6034200" cy="3890800"/>
              <a:chOff x="596550" y="592850"/>
              <a:chExt cx="6034200" cy="3890800"/>
            </a:xfrm>
          </p:grpSpPr>
          <p:grpSp>
            <p:nvGrpSpPr>
              <p:cNvPr id="227" name="Shape 227"/>
              <p:cNvGrpSpPr/>
              <p:nvPr/>
            </p:nvGrpSpPr>
            <p:grpSpPr>
              <a:xfrm>
                <a:off x="596550" y="592850"/>
                <a:ext cx="6034200" cy="3890800"/>
                <a:chOff x="596550" y="592850"/>
                <a:chExt cx="6034200" cy="3890800"/>
              </a:xfrm>
            </p:grpSpPr>
            <p:grpSp>
              <p:nvGrpSpPr>
                <p:cNvPr id="228" name="Shape 228"/>
                <p:cNvGrpSpPr/>
                <p:nvPr/>
              </p:nvGrpSpPr>
              <p:grpSpPr>
                <a:xfrm>
                  <a:off x="596550" y="592850"/>
                  <a:ext cx="6034200" cy="3890800"/>
                  <a:chOff x="596550" y="592850"/>
                  <a:chExt cx="6034200" cy="3890800"/>
                </a:xfrm>
              </p:grpSpPr>
              <p:sp>
                <p:nvSpPr>
                  <p:cNvPr id="229" name="Shape 229"/>
                  <p:cNvSpPr/>
                  <p:nvPr/>
                </p:nvSpPr>
                <p:spPr>
                  <a:xfrm>
                    <a:off x="596550" y="659850"/>
                    <a:ext cx="6034200" cy="259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0" name="Shape 230"/>
                  <p:cNvSpPr/>
                  <p:nvPr/>
                </p:nvSpPr>
                <p:spPr>
                  <a:xfrm>
                    <a:off x="2904575" y="1301130"/>
                    <a:ext cx="3408900" cy="287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1" name="Shape 231"/>
                  <p:cNvSpPr/>
                  <p:nvPr/>
                </p:nvSpPr>
                <p:spPr>
                  <a:xfrm>
                    <a:off x="895645" y="1281580"/>
                    <a:ext cx="1695900" cy="28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32" name="Shape 232"/>
                  <p:cNvGrpSpPr/>
                  <p:nvPr/>
                </p:nvGrpSpPr>
                <p:grpSpPr>
                  <a:xfrm>
                    <a:off x="596550" y="592850"/>
                    <a:ext cx="6034200" cy="3890800"/>
                    <a:chOff x="596550" y="592850"/>
                    <a:chExt cx="6034200" cy="3890800"/>
                  </a:xfrm>
                </p:grpSpPr>
                <p:sp>
                  <p:nvSpPr>
                    <p:cNvPr id="233" name="Shape 233"/>
                    <p:cNvSpPr/>
                    <p:nvPr/>
                  </p:nvSpPr>
                  <p:spPr>
                    <a:xfrm>
                      <a:off x="596550" y="659850"/>
                      <a:ext cx="6034200" cy="382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234" name="Shape 234"/>
                    <p:cNvGrpSpPr/>
                    <p:nvPr/>
                  </p:nvGrpSpPr>
                  <p:grpSpPr>
                    <a:xfrm>
                      <a:off x="2914350" y="1134475"/>
                      <a:ext cx="3408900" cy="3031725"/>
                      <a:chOff x="2914350" y="1134475"/>
                      <a:chExt cx="3408900" cy="3031725"/>
                    </a:xfrm>
                  </p:grpSpPr>
                  <p:sp>
                    <p:nvSpPr>
                      <p:cNvPr id="235" name="Shape 235"/>
                      <p:cNvSpPr/>
                      <p:nvPr/>
                    </p:nvSpPr>
                    <p:spPr>
                      <a:xfrm>
                        <a:off x="2914350" y="1271800"/>
                        <a:ext cx="3408900" cy="28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cxnSp>
                    <p:nvCxnSpPr>
                      <p:cNvPr id="236" name="Shape 236"/>
                      <p:cNvCxnSpPr/>
                      <p:nvPr/>
                    </p:nvCxnSpPr>
                    <p:spPr>
                      <a:xfrm>
                        <a:off x="2922350" y="3615450"/>
                        <a:ext cx="3398400" cy="0"/>
                      </a:xfrm>
                      <a:prstGeom prst="straightConnector1">
                        <a:avLst/>
                      </a:prstGeom>
                      <a:noFill/>
                      <a:ln cap="flat" cmpd="sng" w="9525">
                        <a:solidFill>
                          <a:schemeClr val="dk2"/>
                        </a:solidFill>
                        <a:prstDash val="solid"/>
                        <a:round/>
                        <a:headEnd len="med" w="med" type="none"/>
                        <a:tailEnd len="med" w="med" type="none"/>
                      </a:ln>
                    </p:spPr>
                  </p:cxnSp>
                  <p:sp>
                    <p:nvSpPr>
                      <p:cNvPr id="237" name="Shape 237"/>
                      <p:cNvSpPr/>
                      <p:nvPr/>
                    </p:nvSpPr>
                    <p:spPr>
                      <a:xfrm>
                        <a:off x="5565575" y="3751425"/>
                        <a:ext cx="615600" cy="2595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Send</a:t>
                        </a:r>
                        <a:endParaRPr sz="1200">
                          <a:solidFill>
                            <a:srgbClr val="FFFFFF"/>
                          </a:solidFill>
                        </a:endParaRPr>
                      </a:p>
                    </p:txBody>
                  </p:sp>
                  <p:cxnSp>
                    <p:nvCxnSpPr>
                      <p:cNvPr id="238" name="Shape 238"/>
                      <p:cNvCxnSpPr/>
                      <p:nvPr/>
                    </p:nvCxnSpPr>
                    <p:spPr>
                      <a:xfrm>
                        <a:off x="2988000" y="4022325"/>
                        <a:ext cx="2470800" cy="0"/>
                      </a:xfrm>
                      <a:prstGeom prst="straightConnector1">
                        <a:avLst/>
                      </a:prstGeom>
                      <a:noFill/>
                      <a:ln cap="flat" cmpd="sng" w="9525">
                        <a:solidFill>
                          <a:schemeClr val="dk2"/>
                        </a:solidFill>
                        <a:prstDash val="solid"/>
                        <a:round/>
                        <a:headEnd len="med" w="med" type="none"/>
                        <a:tailEnd len="med" w="med" type="none"/>
                      </a:ln>
                    </p:spPr>
                  </p:cxnSp>
                  <p:sp>
                    <p:nvSpPr>
                      <p:cNvPr id="239" name="Shape 239"/>
                      <p:cNvSpPr/>
                      <p:nvPr/>
                    </p:nvSpPr>
                    <p:spPr>
                      <a:xfrm>
                        <a:off x="3464125" y="1134475"/>
                        <a:ext cx="2717100" cy="531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 </a:t>
                        </a:r>
                        <a:endParaRPr/>
                      </a:p>
                    </p:txBody>
                  </p:sp>
                  <p:sp>
                    <p:nvSpPr>
                      <p:cNvPr id="240" name="Shape 240"/>
                      <p:cNvSpPr/>
                      <p:nvPr/>
                    </p:nvSpPr>
                    <p:spPr>
                      <a:xfrm>
                        <a:off x="2988000" y="1827625"/>
                        <a:ext cx="1264200" cy="356100"/>
                      </a:xfrm>
                      <a:prstGeom prst="roundRect">
                        <a:avLst>
                          <a:gd fmla="val 16667" name="adj"/>
                        </a:avLst>
                      </a:prstGeom>
                      <a:solidFill>
                        <a:srgbClr val="9FC5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1" name="Shape 241"/>
                      <p:cNvSpPr/>
                      <p:nvPr/>
                    </p:nvSpPr>
                    <p:spPr>
                      <a:xfrm>
                        <a:off x="4301375" y="2259125"/>
                        <a:ext cx="1879800" cy="35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42" name="Shape 242"/>
                    <p:cNvGrpSpPr/>
                    <p:nvPr/>
                  </p:nvGrpSpPr>
                  <p:grpSpPr>
                    <a:xfrm>
                      <a:off x="596550" y="592850"/>
                      <a:ext cx="6034200" cy="326502"/>
                      <a:chOff x="596550" y="592850"/>
                      <a:chExt cx="6034200" cy="326502"/>
                    </a:xfrm>
                  </p:grpSpPr>
                  <p:sp>
                    <p:nvSpPr>
                      <p:cNvPr id="243" name="Shape 243"/>
                      <p:cNvSpPr/>
                      <p:nvPr/>
                    </p:nvSpPr>
                    <p:spPr>
                      <a:xfrm>
                        <a:off x="596550" y="652886"/>
                        <a:ext cx="6034200" cy="259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44" name="Shape 244"/>
                      <p:cNvPicPr preferRelativeResize="0"/>
                      <p:nvPr/>
                    </p:nvPicPr>
                    <p:blipFill>
                      <a:blip r:embed="rId3">
                        <a:alphaModFix/>
                      </a:blip>
                      <a:stretch>
                        <a:fillRect/>
                      </a:stretch>
                    </p:blipFill>
                    <p:spPr>
                      <a:xfrm>
                        <a:off x="6145950" y="659852"/>
                        <a:ext cx="259500" cy="259500"/>
                      </a:xfrm>
                      <a:prstGeom prst="rect">
                        <a:avLst/>
                      </a:prstGeom>
                      <a:noFill/>
                      <a:ln>
                        <a:noFill/>
                      </a:ln>
                    </p:spPr>
                  </p:pic>
                  <p:grpSp>
                    <p:nvGrpSpPr>
                      <p:cNvPr id="245" name="Shape 245"/>
                      <p:cNvGrpSpPr/>
                      <p:nvPr/>
                    </p:nvGrpSpPr>
                    <p:grpSpPr>
                      <a:xfrm>
                        <a:off x="6217691" y="658531"/>
                        <a:ext cx="187759" cy="244800"/>
                        <a:chOff x="6217691" y="658531"/>
                        <a:chExt cx="187759" cy="244800"/>
                      </a:xfrm>
                    </p:grpSpPr>
                    <p:sp>
                      <p:nvSpPr>
                        <p:cNvPr id="246" name="Shape 246"/>
                        <p:cNvSpPr/>
                        <p:nvPr/>
                      </p:nvSpPr>
                      <p:spPr>
                        <a:xfrm>
                          <a:off x="6280650" y="749725"/>
                          <a:ext cx="124800" cy="1455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7" name="Shape 247"/>
                        <p:cNvSpPr txBox="1"/>
                        <p:nvPr/>
                      </p:nvSpPr>
                      <p:spPr>
                        <a:xfrm>
                          <a:off x="6217691" y="658531"/>
                          <a:ext cx="167400" cy="24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1</a:t>
                          </a:r>
                          <a:endParaRPr sz="1000">
                            <a:solidFill>
                              <a:srgbClr val="FFFFFF"/>
                            </a:solidFill>
                            <a:latin typeface="Droid Sans"/>
                            <a:ea typeface="Droid Sans"/>
                            <a:cs typeface="Droid Sans"/>
                            <a:sym typeface="Droid Sans"/>
                          </a:endParaRPr>
                        </a:p>
                      </p:txBody>
                    </p:sp>
                  </p:grpSp>
                  <p:sp>
                    <p:nvSpPr>
                      <p:cNvPr id="248" name="Shape 248"/>
                      <p:cNvSpPr txBox="1"/>
                      <p:nvPr/>
                    </p:nvSpPr>
                    <p:spPr>
                      <a:xfrm>
                        <a:off x="875075" y="592850"/>
                        <a:ext cx="1695900" cy="24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FFFFFF"/>
                            </a:solidFill>
                            <a:latin typeface="Comic Sans MS"/>
                            <a:ea typeface="Comic Sans MS"/>
                            <a:cs typeface="Comic Sans MS"/>
                            <a:sym typeface="Comic Sans MS"/>
                          </a:rPr>
                          <a:t>Chat Box</a:t>
                        </a:r>
                        <a:endParaRPr b="1">
                          <a:solidFill>
                            <a:srgbClr val="FFFFFF"/>
                          </a:solidFill>
                          <a:latin typeface="Comic Sans MS"/>
                          <a:ea typeface="Comic Sans MS"/>
                          <a:cs typeface="Comic Sans MS"/>
                          <a:sym typeface="Comic Sans MS"/>
                        </a:endParaRPr>
                      </a:p>
                    </p:txBody>
                  </p:sp>
                </p:grpSp>
                <p:grpSp>
                  <p:nvGrpSpPr>
                    <p:cNvPr id="249" name="Shape 249"/>
                    <p:cNvGrpSpPr/>
                    <p:nvPr/>
                  </p:nvGrpSpPr>
                  <p:grpSpPr>
                    <a:xfrm>
                      <a:off x="905425" y="1271800"/>
                      <a:ext cx="1695900" cy="3043417"/>
                      <a:chOff x="905425" y="1271800"/>
                      <a:chExt cx="1695900" cy="3043417"/>
                    </a:xfrm>
                  </p:grpSpPr>
                  <p:sp>
                    <p:nvSpPr>
                      <p:cNvPr id="250" name="Shape 250"/>
                      <p:cNvSpPr/>
                      <p:nvPr/>
                    </p:nvSpPr>
                    <p:spPr>
                      <a:xfrm>
                        <a:off x="905425" y="1271800"/>
                        <a:ext cx="1695900" cy="28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51" name="Shape 251"/>
                      <p:cNvCxnSpPr/>
                      <p:nvPr/>
                    </p:nvCxnSpPr>
                    <p:spPr>
                      <a:xfrm>
                        <a:off x="909950" y="17920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252" name="Shape 252"/>
                      <p:cNvCxnSpPr/>
                      <p:nvPr/>
                    </p:nvCxnSpPr>
                    <p:spPr>
                      <a:xfrm>
                        <a:off x="909950" y="23254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253" name="Shape 253"/>
                      <p:cNvCxnSpPr/>
                      <p:nvPr/>
                    </p:nvCxnSpPr>
                    <p:spPr>
                      <a:xfrm>
                        <a:off x="909950" y="28588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254" name="Shape 254"/>
                      <p:cNvCxnSpPr/>
                      <p:nvPr/>
                    </p:nvCxnSpPr>
                    <p:spPr>
                      <a:xfrm>
                        <a:off x="909950" y="33922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255" name="Shape 255"/>
                      <p:cNvCxnSpPr/>
                      <p:nvPr/>
                    </p:nvCxnSpPr>
                    <p:spPr>
                      <a:xfrm>
                        <a:off x="909950" y="3925625"/>
                        <a:ext cx="1689900" cy="0"/>
                      </a:xfrm>
                      <a:prstGeom prst="straightConnector1">
                        <a:avLst/>
                      </a:prstGeom>
                      <a:noFill/>
                      <a:ln cap="flat" cmpd="sng" w="9525">
                        <a:solidFill>
                          <a:schemeClr val="dk2"/>
                        </a:solidFill>
                        <a:prstDash val="solid"/>
                        <a:round/>
                        <a:headEnd len="med" w="med" type="none"/>
                        <a:tailEnd len="med" w="med" type="none"/>
                      </a:ln>
                    </p:spPr>
                  </p:cxnSp>
                  <p:grpSp>
                    <p:nvGrpSpPr>
                      <p:cNvPr id="256" name="Shape 256"/>
                      <p:cNvGrpSpPr/>
                      <p:nvPr/>
                    </p:nvGrpSpPr>
                    <p:grpSpPr>
                      <a:xfrm>
                        <a:off x="2356348" y="1372909"/>
                        <a:ext cx="187759" cy="244800"/>
                        <a:chOff x="6217691" y="658531"/>
                        <a:chExt cx="187759" cy="244800"/>
                      </a:xfrm>
                    </p:grpSpPr>
                    <p:sp>
                      <p:nvSpPr>
                        <p:cNvPr id="257" name="Shape 257"/>
                        <p:cNvSpPr/>
                        <p:nvPr/>
                      </p:nvSpPr>
                      <p:spPr>
                        <a:xfrm>
                          <a:off x="6280650" y="749725"/>
                          <a:ext cx="124800" cy="1455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8" name="Shape 258"/>
                        <p:cNvSpPr txBox="1"/>
                        <p:nvPr/>
                      </p:nvSpPr>
                      <p:spPr>
                        <a:xfrm>
                          <a:off x="6217691" y="658531"/>
                          <a:ext cx="167400" cy="24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FFFFFF"/>
                              </a:solidFill>
                            </a:rPr>
                            <a:t>1</a:t>
                          </a:r>
                          <a:endParaRPr sz="1000">
                            <a:solidFill>
                              <a:srgbClr val="FFFFFF"/>
                            </a:solidFill>
                            <a:latin typeface="Droid Sans"/>
                            <a:ea typeface="Droid Sans"/>
                            <a:cs typeface="Droid Sans"/>
                            <a:sym typeface="Droid Sans"/>
                          </a:endParaRPr>
                        </a:p>
                      </p:txBody>
                    </p:sp>
                  </p:grpSp>
                  <p:sp>
                    <p:nvSpPr>
                      <p:cNvPr id="259" name="Shape 259"/>
                      <p:cNvSpPr txBox="1"/>
                      <p:nvPr/>
                    </p:nvSpPr>
                    <p:spPr>
                      <a:xfrm>
                        <a:off x="927405" y="18301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260" name="Shape 260"/>
                      <p:cNvSpPr txBox="1"/>
                      <p:nvPr/>
                    </p:nvSpPr>
                    <p:spPr>
                      <a:xfrm>
                        <a:off x="927405" y="12967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261" name="Shape 261"/>
                      <p:cNvSpPr txBox="1"/>
                      <p:nvPr/>
                    </p:nvSpPr>
                    <p:spPr>
                      <a:xfrm>
                        <a:off x="927405" y="23635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262" name="Shape 262"/>
                      <p:cNvSpPr txBox="1"/>
                      <p:nvPr/>
                    </p:nvSpPr>
                    <p:spPr>
                      <a:xfrm>
                        <a:off x="927405" y="28969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263" name="Shape 263"/>
                      <p:cNvSpPr txBox="1"/>
                      <p:nvPr/>
                    </p:nvSpPr>
                    <p:spPr>
                      <a:xfrm>
                        <a:off x="927405" y="34303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pic>
                    <p:nvPicPr>
                      <p:cNvPr id="264" name="Shape 264"/>
                      <p:cNvPicPr preferRelativeResize="0"/>
                      <p:nvPr/>
                    </p:nvPicPr>
                    <p:blipFill>
                      <a:blip r:embed="rId4">
                        <a:alphaModFix/>
                      </a:blip>
                      <a:stretch>
                        <a:fillRect/>
                      </a:stretch>
                    </p:blipFill>
                    <p:spPr>
                      <a:xfrm>
                        <a:off x="1488925" y="3783242"/>
                        <a:ext cx="531950" cy="531975"/>
                      </a:xfrm>
                      <a:prstGeom prst="rect">
                        <a:avLst/>
                      </a:prstGeom>
                      <a:noFill/>
                      <a:ln>
                        <a:noFill/>
                      </a:ln>
                    </p:spPr>
                  </p:pic>
                </p:grpSp>
              </p:grpSp>
            </p:grpSp>
            <p:sp>
              <p:nvSpPr>
                <p:cNvPr id="265" name="Shape 265"/>
                <p:cNvSpPr txBox="1"/>
                <p:nvPr/>
              </p:nvSpPr>
              <p:spPr>
                <a:xfrm>
                  <a:off x="2907255" y="1781044"/>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266" name="Shape 266"/>
                <p:cNvSpPr/>
                <p:nvPr/>
              </p:nvSpPr>
              <p:spPr>
                <a:xfrm>
                  <a:off x="3356400" y="977050"/>
                  <a:ext cx="2861400" cy="2850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67" name="Shape 267"/>
              <p:cNvSpPr/>
              <p:nvPr/>
            </p:nvSpPr>
            <p:spPr>
              <a:xfrm>
                <a:off x="2988000" y="2743600"/>
                <a:ext cx="2793300" cy="750600"/>
              </a:xfrm>
              <a:prstGeom prst="roundRect">
                <a:avLst>
                  <a:gd fmla="val 16667" name="adj"/>
                </a:avLst>
              </a:prstGeom>
              <a:solidFill>
                <a:srgbClr val="9FC5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cxnSp>
          <p:nvCxnSpPr>
            <p:cNvPr id="268" name="Shape 268"/>
            <p:cNvCxnSpPr/>
            <p:nvPr/>
          </p:nvCxnSpPr>
          <p:spPr>
            <a:xfrm>
              <a:off x="3447525" y="1275725"/>
              <a:ext cx="2809500" cy="0"/>
            </a:xfrm>
            <a:prstGeom prst="straightConnector1">
              <a:avLst/>
            </a:prstGeom>
            <a:noFill/>
            <a:ln cap="flat" cmpd="sng" w="9525">
              <a:solidFill>
                <a:schemeClr val="dk2"/>
              </a:solidFill>
              <a:prstDash val="solid"/>
              <a:round/>
              <a:headEnd len="med" w="med" type="none"/>
              <a:tailEnd len="med" w="med" type="none"/>
            </a:ln>
          </p:spPr>
        </p:cxnSp>
      </p:grpSp>
      <p:cxnSp>
        <p:nvCxnSpPr>
          <p:cNvPr id="269" name="Shape 269"/>
          <p:cNvCxnSpPr>
            <a:stCxn id="237" idx="0"/>
            <a:endCxn id="270" idx="3"/>
          </p:cNvCxnSpPr>
          <p:nvPr/>
        </p:nvCxnSpPr>
        <p:spPr>
          <a:xfrm flipH="1" rot="10800000">
            <a:off x="5873375" y="2995425"/>
            <a:ext cx="1782600" cy="1289400"/>
          </a:xfrm>
          <a:prstGeom prst="straightConnector1">
            <a:avLst/>
          </a:prstGeom>
          <a:noFill/>
          <a:ln cap="flat" cmpd="sng" w="19050">
            <a:solidFill>
              <a:srgbClr val="CC0000"/>
            </a:solidFill>
            <a:prstDash val="solid"/>
            <a:round/>
            <a:headEnd len="med" w="med" type="none"/>
            <a:tailEnd len="med" w="med" type="triangle"/>
          </a:ln>
        </p:spPr>
      </p:cxnSp>
      <p:sp>
        <p:nvSpPr>
          <p:cNvPr id="271" name="Shape 271"/>
          <p:cNvSpPr txBox="1"/>
          <p:nvPr/>
        </p:nvSpPr>
        <p:spPr>
          <a:xfrm>
            <a:off x="6741875" y="3508950"/>
            <a:ext cx="1310400" cy="47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set state </a:t>
            </a:r>
            <a:endParaRPr>
              <a:latin typeface="Open Sans"/>
              <a:ea typeface="Open Sans"/>
              <a:cs typeface="Open Sans"/>
              <a:sym typeface="Open Sans"/>
            </a:endParaRPr>
          </a:p>
        </p:txBody>
      </p:sp>
      <p:sp>
        <p:nvSpPr>
          <p:cNvPr id="272" name="Shape 272"/>
          <p:cNvSpPr txBox="1"/>
          <p:nvPr/>
        </p:nvSpPr>
        <p:spPr>
          <a:xfrm>
            <a:off x="3090377" y="4259466"/>
            <a:ext cx="2004900" cy="285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New message</a:t>
            </a:r>
            <a:endParaRPr/>
          </a:p>
        </p:txBody>
      </p:sp>
      <p:sp>
        <p:nvSpPr>
          <p:cNvPr id="273" name="Shape 2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What is React - Rebuilding the UI</a:t>
            </a:r>
            <a:endParaRPr>
              <a:latin typeface="Open Sans"/>
              <a:ea typeface="Open Sans"/>
              <a:cs typeface="Open Sans"/>
              <a:sym typeface="Open Sans"/>
            </a:endParaRPr>
          </a:p>
        </p:txBody>
      </p:sp>
      <p:sp>
        <p:nvSpPr>
          <p:cNvPr id="270" name="Shape 270"/>
          <p:cNvSpPr/>
          <p:nvPr/>
        </p:nvSpPr>
        <p:spPr>
          <a:xfrm>
            <a:off x="7411400" y="1569350"/>
            <a:ext cx="1670700" cy="167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State</a:t>
            </a:r>
            <a:endParaRPr>
              <a:latin typeface="Open Sans"/>
              <a:ea typeface="Open Sans"/>
              <a:cs typeface="Open Sans"/>
              <a:sym typeface="Open Sans"/>
            </a:endParaRPr>
          </a:p>
        </p:txBody>
      </p:sp>
      <p:sp>
        <p:nvSpPr>
          <p:cNvPr id="274" name="Shape 274"/>
          <p:cNvSpPr txBox="1"/>
          <p:nvPr/>
        </p:nvSpPr>
        <p:spPr>
          <a:xfrm>
            <a:off x="2907255" y="3228844"/>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5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9" name="Shape 1029"/>
        <p:cNvGrpSpPr/>
        <p:nvPr/>
      </p:nvGrpSpPr>
      <p:grpSpPr>
        <a:xfrm>
          <a:off x="0" y="0"/>
          <a:ext cx="0" cy="0"/>
          <a:chOff x="0" y="0"/>
          <a:chExt cx="0" cy="0"/>
        </a:xfrm>
      </p:grpSpPr>
      <p:sp>
        <p:nvSpPr>
          <p:cNvPr id="1030" name="Shape 1030"/>
          <p:cNvSpPr txBox="1"/>
          <p:nvPr>
            <p:ph type="title"/>
          </p:nvPr>
        </p:nvSpPr>
        <p:spPr>
          <a:xfrm>
            <a:off x="213700" y="44763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...because we’re not done!</a:t>
            </a:r>
            <a:endParaRPr>
              <a:latin typeface="Open Sans"/>
              <a:ea typeface="Open Sans"/>
              <a:cs typeface="Open Sans"/>
              <a:sym typeface="Open Sans"/>
            </a:endParaRPr>
          </a:p>
        </p:txBody>
      </p:sp>
      <p:pic>
        <p:nvPicPr>
          <p:cNvPr id="1031" name="Shape 1031"/>
          <p:cNvPicPr preferRelativeResize="0"/>
          <p:nvPr/>
        </p:nvPicPr>
        <p:blipFill>
          <a:blip r:embed="rId3">
            <a:alphaModFix/>
          </a:blip>
          <a:stretch>
            <a:fillRect/>
          </a:stretch>
        </p:blipFill>
        <p:spPr>
          <a:xfrm>
            <a:off x="1755000" y="304800"/>
            <a:ext cx="5633989" cy="4171549"/>
          </a:xfrm>
          <a:prstGeom prst="rect">
            <a:avLst/>
          </a:prstGeom>
          <a:noFill/>
          <a:ln>
            <a:noFill/>
          </a:ln>
        </p:spPr>
      </p:pic>
      <p:sp>
        <p:nvSpPr>
          <p:cNvPr id="1032" name="Shape 1032"/>
          <p:cNvSpPr txBox="1"/>
          <p:nvPr/>
        </p:nvSpPr>
        <p:spPr>
          <a:xfrm>
            <a:off x="1817850" y="2433200"/>
            <a:ext cx="5508300" cy="98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t>Hold on, I can’t type anything!</a:t>
            </a:r>
            <a:endParaRPr sz="30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Shape 10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Adding New Messages</a:t>
            </a:r>
            <a:endParaRPr>
              <a:latin typeface="Open Sans"/>
              <a:ea typeface="Open Sans"/>
              <a:cs typeface="Open Sans"/>
              <a:sym typeface="Open Sans"/>
            </a:endParaRPr>
          </a:p>
        </p:txBody>
      </p:sp>
      <p:sp>
        <p:nvSpPr>
          <p:cNvPr id="1038" name="Shape 1038"/>
          <p:cNvSpPr/>
          <p:nvPr/>
        </p:nvSpPr>
        <p:spPr>
          <a:xfrm>
            <a:off x="1387050" y="3130288"/>
            <a:ext cx="4156800" cy="5241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sp>
        <p:nvSpPr>
          <p:cNvPr id="1039" name="Shape 1039"/>
          <p:cNvSpPr txBox="1"/>
          <p:nvPr/>
        </p:nvSpPr>
        <p:spPr>
          <a:xfrm>
            <a:off x="3383825" y="2800254"/>
            <a:ext cx="4513500" cy="741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Bind functions that you pass to other components!</a:t>
            </a:r>
            <a:endParaRPr/>
          </a:p>
          <a:p>
            <a:pPr indent="0" lvl="0" marL="0" rtl="0" algn="r">
              <a:spcBef>
                <a:spcPts val="0"/>
              </a:spcBef>
              <a:spcAft>
                <a:spcPts val="0"/>
              </a:spcAft>
              <a:buNone/>
            </a:pPr>
            <a:r>
              <a:rPr lang="en"/>
              <a:t>Otherwise they won’t work.</a:t>
            </a:r>
            <a:endParaRPr/>
          </a:p>
        </p:txBody>
      </p:sp>
      <p:grpSp>
        <p:nvGrpSpPr>
          <p:cNvPr id="1040" name="Shape 1040"/>
          <p:cNvGrpSpPr/>
          <p:nvPr/>
        </p:nvGrpSpPr>
        <p:grpSpPr>
          <a:xfrm>
            <a:off x="469775" y="1111200"/>
            <a:ext cx="8204449" cy="3625776"/>
            <a:chOff x="469775" y="1111200"/>
            <a:chExt cx="8204449" cy="3625776"/>
          </a:xfrm>
        </p:grpSpPr>
        <p:pic>
          <p:nvPicPr>
            <p:cNvPr id="1041" name="Shape 1041"/>
            <p:cNvPicPr preferRelativeResize="0"/>
            <p:nvPr/>
          </p:nvPicPr>
          <p:blipFill rotWithShape="1">
            <a:blip r:embed="rId3">
              <a:alphaModFix/>
            </a:blip>
            <a:srcRect b="8349" l="0" r="0" t="0"/>
            <a:stretch/>
          </p:blipFill>
          <p:spPr>
            <a:xfrm>
              <a:off x="469775" y="1111200"/>
              <a:ext cx="8204449" cy="3625776"/>
            </a:xfrm>
            <a:prstGeom prst="rect">
              <a:avLst/>
            </a:prstGeom>
            <a:noFill/>
            <a:ln>
              <a:noFill/>
            </a:ln>
          </p:spPr>
        </p:pic>
        <p:pic>
          <p:nvPicPr>
            <p:cNvPr id="1042" name="Shape 1042"/>
            <p:cNvPicPr preferRelativeResize="0"/>
            <p:nvPr/>
          </p:nvPicPr>
          <p:blipFill>
            <a:blip r:embed="rId4">
              <a:alphaModFix/>
            </a:blip>
            <a:stretch>
              <a:fillRect/>
            </a:stretch>
          </p:blipFill>
          <p:spPr>
            <a:xfrm>
              <a:off x="1072637" y="3669625"/>
              <a:ext cx="5925716" cy="1032000"/>
            </a:xfrm>
            <a:prstGeom prst="rect">
              <a:avLst/>
            </a:prstGeom>
            <a:noFill/>
            <a:ln>
              <a:noFill/>
            </a:ln>
          </p:spPr>
        </p:pic>
        <p:pic>
          <p:nvPicPr>
            <p:cNvPr id="1043" name="Shape 1043"/>
            <p:cNvPicPr preferRelativeResize="0"/>
            <p:nvPr/>
          </p:nvPicPr>
          <p:blipFill rotWithShape="1">
            <a:blip r:embed="rId5">
              <a:alphaModFix/>
            </a:blip>
            <a:srcRect b="71533" l="0" r="0" t="0"/>
            <a:stretch/>
          </p:blipFill>
          <p:spPr>
            <a:xfrm>
              <a:off x="627675" y="3856475"/>
              <a:ext cx="324100" cy="149600"/>
            </a:xfrm>
            <a:prstGeom prst="rect">
              <a:avLst/>
            </a:prstGeom>
            <a:noFill/>
            <a:ln>
              <a:noFill/>
            </a:ln>
          </p:spPr>
        </p:pic>
        <p:pic>
          <p:nvPicPr>
            <p:cNvPr id="1044" name="Shape 1044"/>
            <p:cNvPicPr preferRelativeResize="0"/>
            <p:nvPr/>
          </p:nvPicPr>
          <p:blipFill rotWithShape="1">
            <a:blip r:embed="rId5">
              <a:alphaModFix/>
            </a:blip>
            <a:srcRect b="71533" l="0" r="59610" t="0"/>
            <a:stretch/>
          </p:blipFill>
          <p:spPr>
            <a:xfrm>
              <a:off x="908275" y="3842800"/>
              <a:ext cx="130900" cy="721875"/>
            </a:xfrm>
            <a:prstGeom prst="rect">
              <a:avLst/>
            </a:prstGeom>
            <a:noFill/>
            <a:ln>
              <a:noFill/>
            </a:ln>
          </p:spPr>
        </p:pic>
        <p:pic>
          <p:nvPicPr>
            <p:cNvPr id="1045" name="Shape 1045"/>
            <p:cNvPicPr preferRelativeResize="0"/>
            <p:nvPr/>
          </p:nvPicPr>
          <p:blipFill rotWithShape="1">
            <a:blip r:embed="rId5">
              <a:alphaModFix/>
            </a:blip>
            <a:srcRect b="71533" l="0" r="59610" t="0"/>
            <a:stretch/>
          </p:blipFill>
          <p:spPr>
            <a:xfrm>
              <a:off x="500458" y="3842800"/>
              <a:ext cx="267650" cy="721875"/>
            </a:xfrm>
            <a:prstGeom prst="rect">
              <a:avLst/>
            </a:prstGeom>
            <a:noFill/>
            <a:ln>
              <a:noFill/>
            </a:ln>
          </p:spPr>
        </p:pic>
        <p:pic>
          <p:nvPicPr>
            <p:cNvPr id="1046" name="Shape 1046"/>
            <p:cNvPicPr preferRelativeResize="0"/>
            <p:nvPr/>
          </p:nvPicPr>
          <p:blipFill rotWithShape="1">
            <a:blip r:embed="rId5">
              <a:alphaModFix/>
            </a:blip>
            <a:srcRect b="71533" l="0" r="59610" t="0"/>
            <a:stretch/>
          </p:blipFill>
          <p:spPr>
            <a:xfrm>
              <a:off x="768100" y="3993175"/>
              <a:ext cx="164850" cy="572700"/>
            </a:xfrm>
            <a:prstGeom prst="rect">
              <a:avLst/>
            </a:prstGeom>
            <a:noFill/>
            <a:ln>
              <a:noFill/>
            </a:ln>
          </p:spPr>
        </p:pic>
        <p:pic>
          <p:nvPicPr>
            <p:cNvPr id="1047" name="Shape 1047"/>
            <p:cNvPicPr preferRelativeResize="0"/>
            <p:nvPr/>
          </p:nvPicPr>
          <p:blipFill rotWithShape="1">
            <a:blip r:embed="rId5">
              <a:alphaModFix/>
            </a:blip>
            <a:srcRect b="71533" l="0" r="59610" t="0"/>
            <a:stretch/>
          </p:blipFill>
          <p:spPr>
            <a:xfrm>
              <a:off x="732700" y="3818600"/>
              <a:ext cx="186825" cy="48550"/>
            </a:xfrm>
            <a:prstGeom prst="rect">
              <a:avLst/>
            </a:prstGeom>
            <a:noFill/>
            <a:ln>
              <a:noFill/>
            </a:ln>
          </p:spPr>
        </p:pic>
        <p:pic>
          <p:nvPicPr>
            <p:cNvPr id="1048" name="Shape 1048"/>
            <p:cNvPicPr preferRelativeResize="0"/>
            <p:nvPr/>
          </p:nvPicPr>
          <p:blipFill rotWithShape="1">
            <a:blip r:embed="rId5">
              <a:alphaModFix/>
            </a:blip>
            <a:srcRect b="71533" l="0" r="59610" t="0"/>
            <a:stretch/>
          </p:blipFill>
          <p:spPr>
            <a:xfrm>
              <a:off x="6822650" y="3669625"/>
              <a:ext cx="1841425" cy="990300"/>
            </a:xfrm>
            <a:prstGeom prst="rect">
              <a:avLst/>
            </a:prstGeom>
            <a:noFill/>
            <a:ln>
              <a:noFill/>
            </a:ln>
          </p:spPr>
        </p:pic>
        <p:pic>
          <p:nvPicPr>
            <p:cNvPr id="1049" name="Shape 1049"/>
            <p:cNvPicPr preferRelativeResize="0"/>
            <p:nvPr/>
          </p:nvPicPr>
          <p:blipFill rotWithShape="1">
            <a:blip r:embed="rId4">
              <a:alphaModFix/>
            </a:blip>
            <a:srcRect b="0" l="0" r="94722" t="0"/>
            <a:stretch/>
          </p:blipFill>
          <p:spPr>
            <a:xfrm>
              <a:off x="1012925" y="3662950"/>
              <a:ext cx="312714" cy="1032000"/>
            </a:xfrm>
            <a:prstGeom prst="rect">
              <a:avLst/>
            </a:prstGeom>
            <a:noFill/>
            <a:ln>
              <a:noFill/>
            </a:ln>
          </p:spPr>
        </p:pic>
      </p:grpSp>
      <p:sp>
        <p:nvSpPr>
          <p:cNvPr id="1050" name="Shape 1050"/>
          <p:cNvSpPr txBox="1"/>
          <p:nvPr/>
        </p:nvSpPr>
        <p:spPr>
          <a:xfrm>
            <a:off x="2574900" y="4736975"/>
            <a:ext cx="3994200" cy="3255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u="sng">
                <a:solidFill>
                  <a:srgbClr val="0000FF"/>
                </a:solidFill>
                <a:hlinkClick r:id="rId6"/>
              </a:rPr>
              <a:t>Different ways to bind functions</a:t>
            </a:r>
            <a:endParaRPr>
              <a:solidFill>
                <a:srgbClr val="0000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Shape 10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Adding Emoji Support</a:t>
            </a:r>
            <a:endParaRPr>
              <a:latin typeface="Open Sans"/>
              <a:ea typeface="Open Sans"/>
              <a:cs typeface="Open Sans"/>
              <a:sym typeface="Open Sans"/>
            </a:endParaRPr>
          </a:p>
        </p:txBody>
      </p:sp>
      <p:pic>
        <p:nvPicPr>
          <p:cNvPr id="1056" name="Shape 1056"/>
          <p:cNvPicPr preferRelativeResize="0"/>
          <p:nvPr/>
        </p:nvPicPr>
        <p:blipFill rotWithShape="1">
          <a:blip r:embed="rId3">
            <a:alphaModFix/>
          </a:blip>
          <a:srcRect b="0" l="882" r="0" t="0"/>
          <a:stretch/>
        </p:blipFill>
        <p:spPr>
          <a:xfrm>
            <a:off x="1395025" y="1340250"/>
            <a:ext cx="6353949" cy="32575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0" name="Shape 1060"/>
        <p:cNvGrpSpPr/>
        <p:nvPr/>
      </p:nvGrpSpPr>
      <p:grpSpPr>
        <a:xfrm>
          <a:off x="0" y="0"/>
          <a:ext cx="0" cy="0"/>
          <a:chOff x="0" y="0"/>
          <a:chExt cx="0" cy="0"/>
        </a:xfrm>
      </p:grpSpPr>
      <p:sp>
        <p:nvSpPr>
          <p:cNvPr id="1061" name="Shape 10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Adding Emoji Support</a:t>
            </a:r>
            <a:endParaRPr>
              <a:latin typeface="Open Sans"/>
              <a:ea typeface="Open Sans"/>
              <a:cs typeface="Open Sans"/>
              <a:sym typeface="Open Sans"/>
            </a:endParaRPr>
          </a:p>
        </p:txBody>
      </p:sp>
      <p:sp>
        <p:nvSpPr>
          <p:cNvPr id="1062" name="Shape 10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latin typeface="Open Sans"/>
                <a:ea typeface="Open Sans"/>
                <a:cs typeface="Open Sans"/>
                <a:sym typeface="Open Sans"/>
              </a:rPr>
              <a:t>Go to your message component and add the library.</a:t>
            </a:r>
            <a:endParaRPr>
              <a:latin typeface="Open Sans"/>
              <a:ea typeface="Open Sans"/>
              <a:cs typeface="Open Sans"/>
              <a:sym typeface="Open Sans"/>
            </a:endParaRPr>
          </a:p>
          <a:p>
            <a:pPr indent="0" lvl="0" marL="0" rtl="0">
              <a:lnSpc>
                <a:spcPct val="100000"/>
              </a:lnSpc>
              <a:spcBef>
                <a:spcPts val="1600"/>
              </a:spcBef>
              <a:spcAft>
                <a:spcPts val="0"/>
              </a:spcAft>
              <a:buClr>
                <a:schemeClr val="dk1"/>
              </a:buClr>
              <a:buSzPts val="1100"/>
              <a:buFont typeface="Arial"/>
              <a:buNone/>
            </a:pPr>
            <a:r>
              <a:rPr lang="en" sz="1400">
                <a:solidFill>
                  <a:srgbClr val="333333"/>
                </a:solidFill>
                <a:latin typeface="Open Sans"/>
                <a:ea typeface="Open Sans"/>
                <a:cs typeface="Open Sans"/>
                <a:sym typeface="Open Sans"/>
              </a:rPr>
              <a:t>Try: </a:t>
            </a:r>
            <a:endParaRPr sz="1400">
              <a:solidFill>
                <a:srgbClr val="333333"/>
              </a:solidFill>
              <a:latin typeface="Open Sans"/>
              <a:ea typeface="Open Sans"/>
              <a:cs typeface="Open Sans"/>
              <a:sym typeface="Open Sans"/>
            </a:endParaRPr>
          </a:p>
          <a:p>
            <a:pPr indent="-317500" lvl="0" marL="457200" rtl="0">
              <a:lnSpc>
                <a:spcPct val="100000"/>
              </a:lnSpc>
              <a:spcBef>
                <a:spcPts val="0"/>
              </a:spcBef>
              <a:spcAft>
                <a:spcPts val="0"/>
              </a:spcAft>
              <a:buClr>
                <a:srgbClr val="333333"/>
              </a:buClr>
              <a:buSzPts val="1400"/>
              <a:buFont typeface="Open Sans"/>
              <a:buChar char="●"/>
            </a:pPr>
            <a:r>
              <a:rPr lang="en" sz="1400">
                <a:solidFill>
                  <a:srgbClr val="333333"/>
                </a:solidFill>
                <a:latin typeface="Open Sans"/>
                <a:ea typeface="Open Sans"/>
                <a:cs typeface="Open Sans"/>
                <a:sym typeface="Open Sans"/>
              </a:rPr>
              <a:t>:thumbsup:</a:t>
            </a:r>
            <a:endParaRPr sz="1400">
              <a:solidFill>
                <a:srgbClr val="333333"/>
              </a:solidFill>
              <a:latin typeface="Open Sans"/>
              <a:ea typeface="Open Sans"/>
              <a:cs typeface="Open Sans"/>
              <a:sym typeface="Open Sans"/>
            </a:endParaRPr>
          </a:p>
          <a:p>
            <a:pPr indent="-317500" lvl="0" marL="457200" rtl="0">
              <a:lnSpc>
                <a:spcPct val="100000"/>
              </a:lnSpc>
              <a:spcBef>
                <a:spcPts val="0"/>
              </a:spcBef>
              <a:spcAft>
                <a:spcPts val="0"/>
              </a:spcAft>
              <a:buClr>
                <a:srgbClr val="333333"/>
              </a:buClr>
              <a:buSzPts val="1400"/>
              <a:buFont typeface="Open Sans"/>
              <a:buChar char="●"/>
            </a:pPr>
            <a:r>
              <a:rPr lang="en" sz="1400">
                <a:solidFill>
                  <a:srgbClr val="333333"/>
                </a:solidFill>
                <a:latin typeface="Open Sans"/>
                <a:ea typeface="Open Sans"/>
                <a:cs typeface="Open Sans"/>
                <a:sym typeface="Open Sans"/>
              </a:rPr>
              <a:t>:panda_face:</a:t>
            </a:r>
            <a:endParaRPr sz="1400">
              <a:solidFill>
                <a:srgbClr val="333333"/>
              </a:solidFill>
              <a:latin typeface="Open Sans"/>
              <a:ea typeface="Open Sans"/>
              <a:cs typeface="Open Sans"/>
              <a:sym typeface="Open Sans"/>
            </a:endParaRPr>
          </a:p>
          <a:p>
            <a:pPr indent="-317500" lvl="0" marL="457200" rtl="0">
              <a:lnSpc>
                <a:spcPct val="100000"/>
              </a:lnSpc>
              <a:spcBef>
                <a:spcPts val="0"/>
              </a:spcBef>
              <a:spcAft>
                <a:spcPts val="0"/>
              </a:spcAft>
              <a:buClr>
                <a:srgbClr val="333333"/>
              </a:buClr>
              <a:buSzPts val="1400"/>
              <a:buFont typeface="Open Sans"/>
              <a:buChar char="●"/>
            </a:pPr>
            <a:r>
              <a:rPr lang="en" sz="1400">
                <a:solidFill>
                  <a:srgbClr val="333333"/>
                </a:solidFill>
                <a:latin typeface="Open Sans"/>
                <a:ea typeface="Open Sans"/>
                <a:cs typeface="Open Sans"/>
                <a:sym typeface="Open Sans"/>
              </a:rPr>
              <a:t>:money_with_wings:</a:t>
            </a:r>
            <a:endParaRPr sz="1400">
              <a:solidFill>
                <a:srgbClr val="333333"/>
              </a:solidFill>
              <a:latin typeface="Open Sans"/>
              <a:ea typeface="Open Sans"/>
              <a:cs typeface="Open Sans"/>
              <a:sym typeface="Open Sans"/>
            </a:endParaRPr>
          </a:p>
          <a:p>
            <a:pPr indent="-317500" lvl="0" marL="457200" rtl="0">
              <a:lnSpc>
                <a:spcPct val="100000"/>
              </a:lnSpc>
              <a:spcBef>
                <a:spcPts val="0"/>
              </a:spcBef>
              <a:spcAft>
                <a:spcPts val="0"/>
              </a:spcAft>
              <a:buClr>
                <a:srgbClr val="333333"/>
              </a:buClr>
              <a:buSzPts val="1400"/>
              <a:buFont typeface="Open Sans"/>
              <a:buChar char="●"/>
            </a:pPr>
            <a:r>
              <a:rPr lang="en" sz="1400">
                <a:solidFill>
                  <a:srgbClr val="333333"/>
                </a:solidFill>
                <a:latin typeface="Open Sans"/>
                <a:ea typeface="Open Sans"/>
                <a:cs typeface="Open Sans"/>
                <a:sym typeface="Open Sans"/>
              </a:rPr>
              <a:t>:alien:</a:t>
            </a:r>
            <a:endParaRPr sz="1400">
              <a:solidFill>
                <a:srgbClr val="333333"/>
              </a:solidFill>
              <a:latin typeface="Open Sans"/>
              <a:ea typeface="Open Sans"/>
              <a:cs typeface="Open Sans"/>
              <a:sym typeface="Open Sans"/>
            </a:endParaRPr>
          </a:p>
          <a:p>
            <a:pPr indent="-317500" lvl="0" marL="457200" rtl="0">
              <a:lnSpc>
                <a:spcPct val="100000"/>
              </a:lnSpc>
              <a:spcBef>
                <a:spcPts val="0"/>
              </a:spcBef>
              <a:spcAft>
                <a:spcPts val="0"/>
              </a:spcAft>
              <a:buClr>
                <a:srgbClr val="333333"/>
              </a:buClr>
              <a:buSzPts val="1400"/>
              <a:buFont typeface="Open Sans"/>
              <a:buChar char="●"/>
            </a:pPr>
            <a:r>
              <a:rPr lang="en" sz="1400">
                <a:solidFill>
                  <a:srgbClr val="333333"/>
                </a:solidFill>
                <a:latin typeface="Open Sans"/>
                <a:ea typeface="Open Sans"/>
                <a:cs typeface="Open Sans"/>
                <a:sym typeface="Open Sans"/>
              </a:rPr>
              <a:t>:speedboat:</a:t>
            </a:r>
            <a:endParaRPr sz="1400">
              <a:solidFill>
                <a:srgbClr val="333333"/>
              </a:solidFill>
              <a:latin typeface="Open Sans"/>
              <a:ea typeface="Open Sans"/>
              <a:cs typeface="Open Sans"/>
              <a:sym typeface="Open Sans"/>
            </a:endParaRPr>
          </a:p>
          <a:p>
            <a:pPr indent="0" lvl="0" marL="0" rtl="0">
              <a:lnSpc>
                <a:spcPct val="100000"/>
              </a:lnSpc>
              <a:spcBef>
                <a:spcPts val="0"/>
              </a:spcBef>
              <a:spcAft>
                <a:spcPts val="0"/>
              </a:spcAft>
              <a:buNone/>
            </a:pPr>
            <a:r>
              <a:t/>
            </a:r>
            <a:endParaRPr sz="1400">
              <a:solidFill>
                <a:srgbClr val="333333"/>
              </a:solidFill>
              <a:latin typeface="Open Sans"/>
              <a:ea typeface="Open Sans"/>
              <a:cs typeface="Open Sans"/>
              <a:sym typeface="Open Sans"/>
            </a:endParaRPr>
          </a:p>
          <a:p>
            <a:pPr indent="0" lvl="0" marL="0" rtl="0">
              <a:spcBef>
                <a:spcPts val="0"/>
              </a:spcBef>
              <a:spcAft>
                <a:spcPts val="0"/>
              </a:spcAft>
              <a:buClr>
                <a:schemeClr val="dk1"/>
              </a:buClr>
              <a:buSzPts val="1100"/>
              <a:buFont typeface="Arial"/>
              <a:buNone/>
            </a:pPr>
            <a:r>
              <a:rPr lang="en" u="sng">
                <a:solidFill>
                  <a:schemeClr val="accent5"/>
                </a:solidFill>
                <a:latin typeface="Open Sans"/>
                <a:ea typeface="Open Sans"/>
                <a:cs typeface="Open Sans"/>
                <a:sym typeface="Open Sans"/>
                <a:hlinkClick r:id="rId3"/>
              </a:rPr>
              <a:t>link to more emojis</a:t>
            </a:r>
            <a:endParaRPr>
              <a:latin typeface="Open Sans"/>
              <a:ea typeface="Open Sans"/>
              <a:cs typeface="Open Sans"/>
              <a:sym typeface="Open Sans"/>
            </a:endParaRPr>
          </a:p>
          <a:p>
            <a:pPr indent="0" lvl="0" marL="0" rtl="0">
              <a:spcBef>
                <a:spcPts val="160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spcBef>
                <a:spcPts val="1600"/>
              </a:spcBef>
              <a:spcAft>
                <a:spcPts val="1600"/>
              </a:spcAft>
              <a:buClr>
                <a:schemeClr val="dk1"/>
              </a:buClr>
              <a:buSzPts val="1100"/>
              <a:buFont typeface="Arial"/>
              <a:buNone/>
            </a:pPr>
            <a:r>
              <a:t/>
            </a:r>
            <a:endParaRPr>
              <a:latin typeface="Open Sans"/>
              <a:ea typeface="Open Sans"/>
              <a:cs typeface="Open Sans"/>
              <a:sym typeface="Open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pic>
        <p:nvPicPr>
          <p:cNvPr id="1067" name="Shape 1067"/>
          <p:cNvPicPr preferRelativeResize="0"/>
          <p:nvPr/>
        </p:nvPicPr>
        <p:blipFill>
          <a:blip r:embed="rId3">
            <a:alphaModFix/>
          </a:blip>
          <a:stretch>
            <a:fillRect/>
          </a:stretch>
        </p:blipFill>
        <p:spPr>
          <a:xfrm>
            <a:off x="1056812" y="1420350"/>
            <a:ext cx="7030373" cy="3361725"/>
          </a:xfrm>
          <a:prstGeom prst="rect">
            <a:avLst/>
          </a:prstGeom>
          <a:noFill/>
          <a:ln>
            <a:noFill/>
          </a:ln>
        </p:spPr>
      </p:pic>
      <p:sp>
        <p:nvSpPr>
          <p:cNvPr id="1068" name="Shape 10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Adding Emoji Support</a:t>
            </a:r>
            <a:endParaRPr>
              <a:latin typeface="Open Sans"/>
              <a:ea typeface="Open Sans"/>
              <a:cs typeface="Open Sans"/>
              <a:sym typeface="Open Sans"/>
            </a:endParaRPr>
          </a:p>
        </p:txBody>
      </p:sp>
      <p:sp>
        <p:nvSpPr>
          <p:cNvPr id="1069" name="Shape 1069"/>
          <p:cNvSpPr/>
          <p:nvPr/>
        </p:nvSpPr>
        <p:spPr>
          <a:xfrm>
            <a:off x="1787275" y="2249240"/>
            <a:ext cx="2040300" cy="1695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sp>
        <p:nvSpPr>
          <p:cNvPr id="1070" name="Shape 1070"/>
          <p:cNvSpPr/>
          <p:nvPr/>
        </p:nvSpPr>
        <p:spPr>
          <a:xfrm>
            <a:off x="1787275" y="3650275"/>
            <a:ext cx="2800200" cy="4644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sp>
        <p:nvSpPr>
          <p:cNvPr id="1071" name="Shape 1071"/>
          <p:cNvSpPr/>
          <p:nvPr/>
        </p:nvSpPr>
        <p:spPr>
          <a:xfrm>
            <a:off x="2647350" y="3973683"/>
            <a:ext cx="1270200" cy="1269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072" name="Shape 1072"/>
          <p:cNvPicPr preferRelativeResize="0"/>
          <p:nvPr/>
        </p:nvPicPr>
        <p:blipFill rotWithShape="1">
          <a:blip r:embed="rId4">
            <a:alphaModFix/>
          </a:blip>
          <a:srcRect b="11441" l="883" r="63787" t="22837"/>
          <a:stretch/>
        </p:blipFill>
        <p:spPr>
          <a:xfrm>
            <a:off x="5916775" y="277975"/>
            <a:ext cx="2264775" cy="2140775"/>
          </a:xfrm>
          <a:prstGeom prst="rect">
            <a:avLst/>
          </a:prstGeom>
          <a:noFill/>
          <a:ln>
            <a:noFill/>
          </a:ln>
        </p:spPr>
      </p:pic>
      <p:sp>
        <p:nvSpPr>
          <p:cNvPr id="1073" name="Shape 1073"/>
          <p:cNvSpPr/>
          <p:nvPr/>
        </p:nvSpPr>
        <p:spPr>
          <a:xfrm>
            <a:off x="5916775" y="847825"/>
            <a:ext cx="1158600" cy="247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7" name="Shape 1077"/>
        <p:cNvGrpSpPr/>
        <p:nvPr/>
      </p:nvGrpSpPr>
      <p:grpSpPr>
        <a:xfrm>
          <a:off x="0" y="0"/>
          <a:ext cx="0" cy="0"/>
          <a:chOff x="0" y="0"/>
          <a:chExt cx="0" cy="0"/>
        </a:xfrm>
      </p:grpSpPr>
      <p:pic>
        <p:nvPicPr>
          <p:cNvPr id="1078" name="Shape 1078"/>
          <p:cNvPicPr preferRelativeResize="0"/>
          <p:nvPr/>
        </p:nvPicPr>
        <p:blipFill>
          <a:blip r:embed="rId3">
            <a:alphaModFix/>
          </a:blip>
          <a:stretch>
            <a:fillRect/>
          </a:stretch>
        </p:blipFill>
        <p:spPr>
          <a:xfrm>
            <a:off x="1056812" y="1420350"/>
            <a:ext cx="7030373" cy="3361725"/>
          </a:xfrm>
          <a:prstGeom prst="rect">
            <a:avLst/>
          </a:prstGeom>
          <a:noFill/>
          <a:ln>
            <a:noFill/>
          </a:ln>
        </p:spPr>
      </p:pic>
      <p:sp>
        <p:nvSpPr>
          <p:cNvPr id="1079" name="Shape 10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Adding Emoji Support</a:t>
            </a:r>
            <a:endParaRPr>
              <a:latin typeface="Open Sans"/>
              <a:ea typeface="Open Sans"/>
              <a:cs typeface="Open Sans"/>
              <a:sym typeface="Open Sans"/>
            </a:endParaRPr>
          </a:p>
        </p:txBody>
      </p:sp>
      <p:sp>
        <p:nvSpPr>
          <p:cNvPr id="1080" name="Shape 1080"/>
          <p:cNvSpPr/>
          <p:nvPr/>
        </p:nvSpPr>
        <p:spPr>
          <a:xfrm>
            <a:off x="1787275" y="2249240"/>
            <a:ext cx="2040300" cy="1695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sp>
        <p:nvSpPr>
          <p:cNvPr id="1081" name="Shape 1081"/>
          <p:cNvSpPr/>
          <p:nvPr/>
        </p:nvSpPr>
        <p:spPr>
          <a:xfrm>
            <a:off x="1787275" y="3650275"/>
            <a:ext cx="2800200" cy="4644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pic>
        <p:nvPicPr>
          <p:cNvPr id="1082" name="Shape 1082"/>
          <p:cNvPicPr preferRelativeResize="0"/>
          <p:nvPr/>
        </p:nvPicPr>
        <p:blipFill rotWithShape="1">
          <a:blip r:embed="rId4">
            <a:alphaModFix/>
          </a:blip>
          <a:srcRect b="11441" l="883" r="63787" t="22837"/>
          <a:stretch/>
        </p:blipFill>
        <p:spPr>
          <a:xfrm>
            <a:off x="5916775" y="277975"/>
            <a:ext cx="2264775" cy="2140775"/>
          </a:xfrm>
          <a:prstGeom prst="rect">
            <a:avLst/>
          </a:prstGeom>
          <a:noFill/>
          <a:ln>
            <a:noFill/>
          </a:ln>
        </p:spPr>
      </p:pic>
      <p:sp>
        <p:nvSpPr>
          <p:cNvPr id="1083" name="Shape 1083"/>
          <p:cNvSpPr/>
          <p:nvPr/>
        </p:nvSpPr>
        <p:spPr>
          <a:xfrm>
            <a:off x="5916775" y="847825"/>
            <a:ext cx="1158600" cy="247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84" name="Shape 1084"/>
          <p:cNvCxnSpPr/>
          <p:nvPr/>
        </p:nvCxnSpPr>
        <p:spPr>
          <a:xfrm flipH="1" rot="10800000">
            <a:off x="3087475" y="1116325"/>
            <a:ext cx="2776800" cy="28473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sp>
        <p:nvSpPr>
          <p:cNvPr id="1089" name="Shape 10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Connecting to Firebase</a:t>
            </a:r>
            <a:endParaRPr>
              <a:latin typeface="Open Sans"/>
              <a:ea typeface="Open Sans"/>
              <a:cs typeface="Open Sans"/>
              <a:sym typeface="Open Sans"/>
            </a:endParaRPr>
          </a:p>
        </p:txBody>
      </p:sp>
      <p:pic>
        <p:nvPicPr>
          <p:cNvPr id="1090" name="Shape 1090"/>
          <p:cNvPicPr preferRelativeResize="0"/>
          <p:nvPr/>
        </p:nvPicPr>
        <p:blipFill rotWithShape="1">
          <a:blip r:embed="rId3">
            <a:alphaModFix/>
          </a:blip>
          <a:srcRect b="14617" l="0" r="14617" t="0"/>
          <a:stretch/>
        </p:blipFill>
        <p:spPr>
          <a:xfrm>
            <a:off x="1024250" y="1476425"/>
            <a:ext cx="7165051" cy="352709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Shape 10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Connecting to Firebase</a:t>
            </a:r>
            <a:endParaRPr>
              <a:latin typeface="Open Sans"/>
              <a:ea typeface="Open Sans"/>
              <a:cs typeface="Open Sans"/>
              <a:sym typeface="Open Sans"/>
            </a:endParaRPr>
          </a:p>
        </p:txBody>
      </p:sp>
      <p:sp>
        <p:nvSpPr>
          <p:cNvPr id="1096" name="Shape 10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latin typeface="Open Sans"/>
                <a:ea typeface="Open Sans"/>
                <a:cs typeface="Open Sans"/>
                <a:sym typeface="Open Sans"/>
              </a:rPr>
              <a:t>Open up firebase-wrapper.js. Right now we are storing messages you send in an array. We are going to delete that code and uncomment the code that puts and pulls messages from firebase. </a:t>
            </a:r>
            <a:endParaRPr>
              <a:latin typeface="Open Sans"/>
              <a:ea typeface="Open Sans"/>
              <a:cs typeface="Open Sans"/>
              <a:sym typeface="Open Sans"/>
            </a:endParaRPr>
          </a:p>
          <a:p>
            <a:pPr indent="0" lvl="0" marL="0" rtl="0">
              <a:spcBef>
                <a:spcPts val="1600"/>
              </a:spcBef>
              <a:spcAft>
                <a:spcPts val="0"/>
              </a:spcAft>
              <a:buClr>
                <a:schemeClr val="dk1"/>
              </a:buClr>
              <a:buSzPts val="1100"/>
              <a:buFont typeface="Arial"/>
              <a:buNone/>
            </a:pPr>
            <a:r>
              <a:t/>
            </a:r>
            <a:endParaRPr>
              <a:latin typeface="Open Sans"/>
              <a:ea typeface="Open Sans"/>
              <a:cs typeface="Open Sans"/>
              <a:sym typeface="Open Sans"/>
            </a:endParaRPr>
          </a:p>
          <a:p>
            <a:pPr indent="0" lvl="0" marL="0" rtl="0">
              <a:spcBef>
                <a:spcPts val="1600"/>
              </a:spcBef>
              <a:spcAft>
                <a:spcPts val="1600"/>
              </a:spcAft>
              <a:buClr>
                <a:schemeClr val="dk1"/>
              </a:buClr>
              <a:buSzPts val="1100"/>
              <a:buFont typeface="Arial"/>
              <a:buNone/>
            </a:pPr>
            <a:r>
              <a:t/>
            </a:r>
            <a:endParaRPr>
              <a:latin typeface="Open Sans"/>
              <a:ea typeface="Open Sans"/>
              <a:cs typeface="Open Sans"/>
              <a:sym typeface="Open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0" name="Shape 1100"/>
        <p:cNvGrpSpPr/>
        <p:nvPr/>
      </p:nvGrpSpPr>
      <p:grpSpPr>
        <a:xfrm>
          <a:off x="0" y="0"/>
          <a:ext cx="0" cy="0"/>
          <a:chOff x="0" y="0"/>
          <a:chExt cx="0" cy="0"/>
        </a:xfrm>
      </p:grpSpPr>
      <p:sp>
        <p:nvSpPr>
          <p:cNvPr id="1101" name="Shape 1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Connecting to Firebase</a:t>
            </a:r>
            <a:endParaRPr>
              <a:latin typeface="Open Sans"/>
              <a:ea typeface="Open Sans"/>
              <a:cs typeface="Open Sans"/>
              <a:sym typeface="Open Sans"/>
            </a:endParaRPr>
          </a:p>
        </p:txBody>
      </p:sp>
      <p:pic>
        <p:nvPicPr>
          <p:cNvPr id="1102" name="Shape 1102"/>
          <p:cNvPicPr preferRelativeResize="0"/>
          <p:nvPr/>
        </p:nvPicPr>
        <p:blipFill>
          <a:blip r:embed="rId3">
            <a:alphaModFix/>
          </a:blip>
          <a:stretch>
            <a:fillRect/>
          </a:stretch>
        </p:blipFill>
        <p:spPr>
          <a:xfrm>
            <a:off x="1722976" y="1017725"/>
            <a:ext cx="5698047" cy="412577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6" name="Shape 1106"/>
        <p:cNvGrpSpPr/>
        <p:nvPr/>
      </p:nvGrpSpPr>
      <p:grpSpPr>
        <a:xfrm>
          <a:off x="0" y="0"/>
          <a:ext cx="0" cy="0"/>
          <a:chOff x="0" y="0"/>
          <a:chExt cx="0" cy="0"/>
        </a:xfrm>
      </p:grpSpPr>
      <p:sp>
        <p:nvSpPr>
          <p:cNvPr id="1107" name="Shape 1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Connecting to Firebase</a:t>
            </a:r>
            <a:endParaRPr>
              <a:latin typeface="Open Sans"/>
              <a:ea typeface="Open Sans"/>
              <a:cs typeface="Open Sans"/>
              <a:sym typeface="Open Sans"/>
            </a:endParaRPr>
          </a:p>
        </p:txBody>
      </p:sp>
      <p:pic>
        <p:nvPicPr>
          <p:cNvPr id="1108" name="Shape 1108"/>
          <p:cNvPicPr preferRelativeResize="0"/>
          <p:nvPr/>
        </p:nvPicPr>
        <p:blipFill>
          <a:blip r:embed="rId3">
            <a:alphaModFix/>
          </a:blip>
          <a:stretch>
            <a:fillRect/>
          </a:stretch>
        </p:blipFill>
        <p:spPr>
          <a:xfrm>
            <a:off x="152400" y="1765425"/>
            <a:ext cx="8839200" cy="2321406"/>
          </a:xfrm>
          <a:prstGeom prst="rect">
            <a:avLst/>
          </a:prstGeom>
          <a:noFill/>
          <a:ln>
            <a:noFill/>
          </a:ln>
        </p:spPr>
      </p:pic>
      <p:pic>
        <p:nvPicPr>
          <p:cNvPr id="1109" name="Shape 1109"/>
          <p:cNvPicPr preferRelativeResize="0"/>
          <p:nvPr/>
        </p:nvPicPr>
        <p:blipFill>
          <a:blip r:embed="rId4">
            <a:alphaModFix/>
          </a:blip>
          <a:stretch>
            <a:fillRect/>
          </a:stretch>
        </p:blipFill>
        <p:spPr>
          <a:xfrm>
            <a:off x="170925" y="1337000"/>
            <a:ext cx="8809350" cy="428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grpSp>
        <p:nvGrpSpPr>
          <p:cNvPr id="279" name="Shape 279"/>
          <p:cNvGrpSpPr/>
          <p:nvPr/>
        </p:nvGrpSpPr>
        <p:grpSpPr>
          <a:xfrm>
            <a:off x="596550" y="1126250"/>
            <a:ext cx="6034200" cy="3890800"/>
            <a:chOff x="596550" y="592850"/>
            <a:chExt cx="6034200" cy="3890800"/>
          </a:xfrm>
        </p:grpSpPr>
        <p:grpSp>
          <p:nvGrpSpPr>
            <p:cNvPr id="280" name="Shape 280"/>
            <p:cNvGrpSpPr/>
            <p:nvPr/>
          </p:nvGrpSpPr>
          <p:grpSpPr>
            <a:xfrm>
              <a:off x="596550" y="592850"/>
              <a:ext cx="6034200" cy="3890800"/>
              <a:chOff x="596550" y="592850"/>
              <a:chExt cx="6034200" cy="3890800"/>
            </a:xfrm>
          </p:grpSpPr>
          <p:grpSp>
            <p:nvGrpSpPr>
              <p:cNvPr id="281" name="Shape 281"/>
              <p:cNvGrpSpPr/>
              <p:nvPr/>
            </p:nvGrpSpPr>
            <p:grpSpPr>
              <a:xfrm>
                <a:off x="596550" y="592850"/>
                <a:ext cx="6034200" cy="3890800"/>
                <a:chOff x="596550" y="592850"/>
                <a:chExt cx="6034200" cy="3890800"/>
              </a:xfrm>
            </p:grpSpPr>
            <p:sp>
              <p:nvSpPr>
                <p:cNvPr id="282" name="Shape 282"/>
                <p:cNvSpPr/>
                <p:nvPr/>
              </p:nvSpPr>
              <p:spPr>
                <a:xfrm>
                  <a:off x="596550" y="659850"/>
                  <a:ext cx="6034200" cy="259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3" name="Shape 283"/>
                <p:cNvSpPr/>
                <p:nvPr/>
              </p:nvSpPr>
              <p:spPr>
                <a:xfrm>
                  <a:off x="2904575" y="1301130"/>
                  <a:ext cx="3408900" cy="287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4" name="Shape 284"/>
                <p:cNvSpPr/>
                <p:nvPr/>
              </p:nvSpPr>
              <p:spPr>
                <a:xfrm>
                  <a:off x="895645" y="1281580"/>
                  <a:ext cx="1695900" cy="28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85" name="Shape 285"/>
                <p:cNvGrpSpPr/>
                <p:nvPr/>
              </p:nvGrpSpPr>
              <p:grpSpPr>
                <a:xfrm>
                  <a:off x="596550" y="592850"/>
                  <a:ext cx="6034200" cy="3890800"/>
                  <a:chOff x="596550" y="592850"/>
                  <a:chExt cx="6034200" cy="3890800"/>
                </a:xfrm>
              </p:grpSpPr>
              <p:sp>
                <p:nvSpPr>
                  <p:cNvPr id="286" name="Shape 286"/>
                  <p:cNvSpPr/>
                  <p:nvPr/>
                </p:nvSpPr>
                <p:spPr>
                  <a:xfrm>
                    <a:off x="596550" y="659850"/>
                    <a:ext cx="6034200" cy="382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287" name="Shape 287"/>
                  <p:cNvGrpSpPr/>
                  <p:nvPr/>
                </p:nvGrpSpPr>
                <p:grpSpPr>
                  <a:xfrm>
                    <a:off x="2914350" y="1271800"/>
                    <a:ext cx="3408900" cy="2894400"/>
                    <a:chOff x="2914350" y="1271800"/>
                    <a:chExt cx="3408900" cy="2894400"/>
                  </a:xfrm>
                </p:grpSpPr>
                <p:sp>
                  <p:nvSpPr>
                    <p:cNvPr id="288" name="Shape 288"/>
                    <p:cNvSpPr/>
                    <p:nvPr/>
                  </p:nvSpPr>
                  <p:spPr>
                    <a:xfrm>
                      <a:off x="2914350" y="1271800"/>
                      <a:ext cx="3408900" cy="28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cxnSp>
                  <p:nvCxnSpPr>
                    <p:cNvPr id="289" name="Shape 289"/>
                    <p:cNvCxnSpPr/>
                    <p:nvPr/>
                  </p:nvCxnSpPr>
                  <p:spPr>
                    <a:xfrm>
                      <a:off x="2922350" y="3615450"/>
                      <a:ext cx="3398400" cy="0"/>
                    </a:xfrm>
                    <a:prstGeom prst="straightConnector1">
                      <a:avLst/>
                    </a:prstGeom>
                    <a:noFill/>
                    <a:ln cap="flat" cmpd="sng" w="9525">
                      <a:solidFill>
                        <a:schemeClr val="dk2"/>
                      </a:solidFill>
                      <a:prstDash val="solid"/>
                      <a:round/>
                      <a:headEnd len="med" w="med" type="none"/>
                      <a:tailEnd len="med" w="med" type="none"/>
                    </a:ln>
                  </p:spPr>
                </p:cxnSp>
                <p:sp>
                  <p:nvSpPr>
                    <p:cNvPr id="290" name="Shape 290"/>
                    <p:cNvSpPr/>
                    <p:nvPr/>
                  </p:nvSpPr>
                  <p:spPr>
                    <a:xfrm>
                      <a:off x="5565575" y="3751425"/>
                      <a:ext cx="615600" cy="2595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Send</a:t>
                      </a:r>
                      <a:endParaRPr sz="1200">
                        <a:solidFill>
                          <a:srgbClr val="FFFFFF"/>
                        </a:solidFill>
                      </a:endParaRPr>
                    </a:p>
                  </p:txBody>
                </p:sp>
                <p:cxnSp>
                  <p:nvCxnSpPr>
                    <p:cNvPr id="291" name="Shape 291"/>
                    <p:cNvCxnSpPr/>
                    <p:nvPr/>
                  </p:nvCxnSpPr>
                  <p:spPr>
                    <a:xfrm>
                      <a:off x="2988000" y="4022325"/>
                      <a:ext cx="2470800" cy="0"/>
                    </a:xfrm>
                    <a:prstGeom prst="straightConnector1">
                      <a:avLst/>
                    </a:prstGeom>
                    <a:noFill/>
                    <a:ln cap="flat" cmpd="sng" w="9525">
                      <a:solidFill>
                        <a:schemeClr val="dk2"/>
                      </a:solidFill>
                      <a:prstDash val="solid"/>
                      <a:round/>
                      <a:headEnd len="med" w="med" type="none"/>
                      <a:tailEnd len="med" w="med" type="none"/>
                    </a:ln>
                  </p:spPr>
                </p:cxnSp>
                <p:sp>
                  <p:nvSpPr>
                    <p:cNvPr id="292" name="Shape 292"/>
                    <p:cNvSpPr/>
                    <p:nvPr/>
                  </p:nvSpPr>
                  <p:spPr>
                    <a:xfrm>
                      <a:off x="2988000" y="1360645"/>
                      <a:ext cx="1264200" cy="356100"/>
                    </a:xfrm>
                    <a:prstGeom prst="roundRect">
                      <a:avLst>
                        <a:gd fmla="val 16667" name="adj"/>
                      </a:avLst>
                    </a:prstGeom>
                    <a:solidFill>
                      <a:srgbClr val="9FC5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3" name="Shape 293"/>
                    <p:cNvSpPr/>
                    <p:nvPr/>
                  </p:nvSpPr>
                  <p:spPr>
                    <a:xfrm>
                      <a:off x="4301375" y="1792145"/>
                      <a:ext cx="1879800" cy="35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94" name="Shape 294"/>
                  <p:cNvGrpSpPr/>
                  <p:nvPr/>
                </p:nvGrpSpPr>
                <p:grpSpPr>
                  <a:xfrm>
                    <a:off x="596550" y="592850"/>
                    <a:ext cx="6034200" cy="326502"/>
                    <a:chOff x="596550" y="592850"/>
                    <a:chExt cx="6034200" cy="326502"/>
                  </a:xfrm>
                </p:grpSpPr>
                <p:sp>
                  <p:nvSpPr>
                    <p:cNvPr id="295" name="Shape 295"/>
                    <p:cNvSpPr/>
                    <p:nvPr/>
                  </p:nvSpPr>
                  <p:spPr>
                    <a:xfrm>
                      <a:off x="596550" y="652886"/>
                      <a:ext cx="6034200" cy="259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96" name="Shape 296"/>
                    <p:cNvPicPr preferRelativeResize="0"/>
                    <p:nvPr/>
                  </p:nvPicPr>
                  <p:blipFill>
                    <a:blip r:embed="rId3">
                      <a:alphaModFix/>
                    </a:blip>
                    <a:stretch>
                      <a:fillRect/>
                    </a:stretch>
                  </p:blipFill>
                  <p:spPr>
                    <a:xfrm>
                      <a:off x="6145950" y="659852"/>
                      <a:ext cx="259500" cy="259500"/>
                    </a:xfrm>
                    <a:prstGeom prst="rect">
                      <a:avLst/>
                    </a:prstGeom>
                    <a:noFill/>
                    <a:ln>
                      <a:noFill/>
                    </a:ln>
                  </p:spPr>
                </p:pic>
                <p:sp>
                  <p:nvSpPr>
                    <p:cNvPr id="297" name="Shape 297"/>
                    <p:cNvSpPr txBox="1"/>
                    <p:nvPr/>
                  </p:nvSpPr>
                  <p:spPr>
                    <a:xfrm>
                      <a:off x="875075" y="592850"/>
                      <a:ext cx="1695900" cy="24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FFFFFF"/>
                          </a:solidFill>
                          <a:latin typeface="Comic Sans MS"/>
                          <a:ea typeface="Comic Sans MS"/>
                          <a:cs typeface="Comic Sans MS"/>
                          <a:sym typeface="Comic Sans MS"/>
                        </a:rPr>
                        <a:t>Chat Box</a:t>
                      </a:r>
                      <a:endParaRPr b="1">
                        <a:solidFill>
                          <a:srgbClr val="FFFFFF"/>
                        </a:solidFill>
                        <a:latin typeface="Comic Sans MS"/>
                        <a:ea typeface="Comic Sans MS"/>
                        <a:cs typeface="Comic Sans MS"/>
                        <a:sym typeface="Comic Sans MS"/>
                      </a:endParaRPr>
                    </a:p>
                  </p:txBody>
                </p:sp>
              </p:grpSp>
              <p:grpSp>
                <p:nvGrpSpPr>
                  <p:cNvPr id="298" name="Shape 298"/>
                  <p:cNvGrpSpPr/>
                  <p:nvPr/>
                </p:nvGrpSpPr>
                <p:grpSpPr>
                  <a:xfrm>
                    <a:off x="905425" y="1271800"/>
                    <a:ext cx="1695900" cy="3043417"/>
                    <a:chOff x="905425" y="1271800"/>
                    <a:chExt cx="1695900" cy="3043417"/>
                  </a:xfrm>
                </p:grpSpPr>
                <p:sp>
                  <p:nvSpPr>
                    <p:cNvPr id="299" name="Shape 299"/>
                    <p:cNvSpPr/>
                    <p:nvPr/>
                  </p:nvSpPr>
                  <p:spPr>
                    <a:xfrm>
                      <a:off x="905425" y="1271800"/>
                      <a:ext cx="1695900" cy="28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00" name="Shape 300"/>
                    <p:cNvCxnSpPr/>
                    <p:nvPr/>
                  </p:nvCxnSpPr>
                  <p:spPr>
                    <a:xfrm>
                      <a:off x="909950" y="17920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301" name="Shape 301"/>
                    <p:cNvCxnSpPr/>
                    <p:nvPr/>
                  </p:nvCxnSpPr>
                  <p:spPr>
                    <a:xfrm>
                      <a:off x="909950" y="23254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302" name="Shape 302"/>
                    <p:cNvCxnSpPr/>
                    <p:nvPr/>
                  </p:nvCxnSpPr>
                  <p:spPr>
                    <a:xfrm>
                      <a:off x="909950" y="28588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303" name="Shape 303"/>
                    <p:cNvCxnSpPr/>
                    <p:nvPr/>
                  </p:nvCxnSpPr>
                  <p:spPr>
                    <a:xfrm>
                      <a:off x="909950" y="33922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304" name="Shape 304"/>
                    <p:cNvCxnSpPr/>
                    <p:nvPr/>
                  </p:nvCxnSpPr>
                  <p:spPr>
                    <a:xfrm>
                      <a:off x="909950" y="3925625"/>
                      <a:ext cx="1689900" cy="0"/>
                    </a:xfrm>
                    <a:prstGeom prst="straightConnector1">
                      <a:avLst/>
                    </a:prstGeom>
                    <a:noFill/>
                    <a:ln cap="flat" cmpd="sng" w="9525">
                      <a:solidFill>
                        <a:schemeClr val="dk2"/>
                      </a:solidFill>
                      <a:prstDash val="solid"/>
                      <a:round/>
                      <a:headEnd len="med" w="med" type="none"/>
                      <a:tailEnd len="med" w="med" type="none"/>
                    </a:ln>
                  </p:spPr>
                </p:cxnSp>
                <p:sp>
                  <p:nvSpPr>
                    <p:cNvPr id="305" name="Shape 305"/>
                    <p:cNvSpPr txBox="1"/>
                    <p:nvPr/>
                  </p:nvSpPr>
                  <p:spPr>
                    <a:xfrm>
                      <a:off x="927405" y="18301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306" name="Shape 306"/>
                    <p:cNvSpPr txBox="1"/>
                    <p:nvPr/>
                  </p:nvSpPr>
                  <p:spPr>
                    <a:xfrm>
                      <a:off x="927405" y="12967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307" name="Shape 307"/>
                    <p:cNvSpPr txBox="1"/>
                    <p:nvPr/>
                  </p:nvSpPr>
                  <p:spPr>
                    <a:xfrm>
                      <a:off x="927405" y="23635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308" name="Shape 308"/>
                    <p:cNvSpPr txBox="1"/>
                    <p:nvPr/>
                  </p:nvSpPr>
                  <p:spPr>
                    <a:xfrm>
                      <a:off x="927405" y="28969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309" name="Shape 309"/>
                    <p:cNvSpPr txBox="1"/>
                    <p:nvPr/>
                  </p:nvSpPr>
                  <p:spPr>
                    <a:xfrm>
                      <a:off x="927405" y="34303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pic>
                  <p:nvPicPr>
                    <p:cNvPr id="310" name="Shape 310"/>
                    <p:cNvPicPr preferRelativeResize="0"/>
                    <p:nvPr/>
                  </p:nvPicPr>
                  <p:blipFill>
                    <a:blip r:embed="rId4">
                      <a:alphaModFix/>
                    </a:blip>
                    <a:stretch>
                      <a:fillRect/>
                    </a:stretch>
                  </p:blipFill>
                  <p:spPr>
                    <a:xfrm>
                      <a:off x="1488925" y="3783242"/>
                      <a:ext cx="531950" cy="531975"/>
                    </a:xfrm>
                    <a:prstGeom prst="rect">
                      <a:avLst/>
                    </a:prstGeom>
                    <a:noFill/>
                    <a:ln>
                      <a:noFill/>
                    </a:ln>
                  </p:spPr>
                </p:pic>
              </p:grpSp>
            </p:grpSp>
          </p:grpSp>
          <p:sp>
            <p:nvSpPr>
              <p:cNvPr id="311" name="Shape 311"/>
              <p:cNvSpPr txBox="1"/>
              <p:nvPr/>
            </p:nvSpPr>
            <p:spPr>
              <a:xfrm>
                <a:off x="2907255" y="1314945"/>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grpSp>
        <p:sp>
          <p:nvSpPr>
            <p:cNvPr id="312" name="Shape 312"/>
            <p:cNvSpPr/>
            <p:nvPr/>
          </p:nvSpPr>
          <p:spPr>
            <a:xfrm>
              <a:off x="2988000" y="2276620"/>
              <a:ext cx="2793300" cy="750600"/>
            </a:xfrm>
            <a:prstGeom prst="roundRect">
              <a:avLst>
                <a:gd fmla="val 16667" name="adj"/>
              </a:avLst>
            </a:prstGeom>
            <a:solidFill>
              <a:srgbClr val="9FC5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cxnSp>
        <p:nvCxnSpPr>
          <p:cNvPr id="313" name="Shape 313"/>
          <p:cNvCxnSpPr>
            <a:stCxn id="290" idx="0"/>
            <a:endCxn id="314" idx="3"/>
          </p:cNvCxnSpPr>
          <p:nvPr/>
        </p:nvCxnSpPr>
        <p:spPr>
          <a:xfrm flipH="1" rot="10800000">
            <a:off x="5873375" y="2995425"/>
            <a:ext cx="1782600" cy="1289400"/>
          </a:xfrm>
          <a:prstGeom prst="straightConnector1">
            <a:avLst/>
          </a:prstGeom>
          <a:noFill/>
          <a:ln cap="flat" cmpd="sng" w="19050">
            <a:solidFill>
              <a:srgbClr val="CC0000"/>
            </a:solidFill>
            <a:prstDash val="solid"/>
            <a:round/>
            <a:headEnd len="med" w="med" type="none"/>
            <a:tailEnd len="med" w="med" type="triangle"/>
          </a:ln>
        </p:spPr>
      </p:cxnSp>
      <p:sp>
        <p:nvSpPr>
          <p:cNvPr id="315" name="Shape 315"/>
          <p:cNvSpPr txBox="1"/>
          <p:nvPr/>
        </p:nvSpPr>
        <p:spPr>
          <a:xfrm>
            <a:off x="6766025" y="3441275"/>
            <a:ext cx="1310400" cy="474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set state </a:t>
            </a:r>
            <a:endParaRPr>
              <a:latin typeface="Open Sans"/>
              <a:ea typeface="Open Sans"/>
              <a:cs typeface="Open Sans"/>
              <a:sym typeface="Open Sans"/>
            </a:endParaRPr>
          </a:p>
        </p:txBody>
      </p:sp>
      <p:sp>
        <p:nvSpPr>
          <p:cNvPr id="316" name="Shape 316"/>
          <p:cNvSpPr/>
          <p:nvPr/>
        </p:nvSpPr>
        <p:spPr>
          <a:xfrm>
            <a:off x="5222350" y="3699436"/>
            <a:ext cx="964500" cy="35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17" name="Shape 317"/>
          <p:cNvCxnSpPr>
            <a:stCxn id="314" idx="2"/>
          </p:cNvCxnSpPr>
          <p:nvPr/>
        </p:nvCxnSpPr>
        <p:spPr>
          <a:xfrm rot="10800000">
            <a:off x="6656900" y="2354600"/>
            <a:ext cx="754500" cy="50100"/>
          </a:xfrm>
          <a:prstGeom prst="straightConnector1">
            <a:avLst/>
          </a:prstGeom>
          <a:noFill/>
          <a:ln cap="flat" cmpd="sng" w="19050">
            <a:solidFill>
              <a:srgbClr val="CC0000"/>
            </a:solidFill>
            <a:prstDash val="solid"/>
            <a:round/>
            <a:headEnd len="med" w="med" type="none"/>
            <a:tailEnd len="med" w="med" type="triangle"/>
          </a:ln>
        </p:spPr>
      </p:cxnSp>
      <p:sp>
        <p:nvSpPr>
          <p:cNvPr id="318" name="Shape 318"/>
          <p:cNvSpPr txBox="1"/>
          <p:nvPr/>
        </p:nvSpPr>
        <p:spPr>
          <a:xfrm rot="206695">
            <a:off x="6553541" y="1968623"/>
            <a:ext cx="1003513" cy="356138"/>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re-render</a:t>
            </a:r>
            <a:endParaRPr>
              <a:latin typeface="Open Sans"/>
              <a:ea typeface="Open Sans"/>
              <a:cs typeface="Open Sans"/>
              <a:sym typeface="Open Sans"/>
            </a:endParaRPr>
          </a:p>
        </p:txBody>
      </p:sp>
      <p:sp>
        <p:nvSpPr>
          <p:cNvPr id="319" name="Shape 3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What is React - Re-Rendering	</a:t>
            </a:r>
            <a:endParaRPr>
              <a:latin typeface="Open Sans"/>
              <a:ea typeface="Open Sans"/>
              <a:cs typeface="Open Sans"/>
              <a:sym typeface="Open Sans"/>
            </a:endParaRPr>
          </a:p>
        </p:txBody>
      </p:sp>
      <p:sp>
        <p:nvSpPr>
          <p:cNvPr id="314" name="Shape 314"/>
          <p:cNvSpPr/>
          <p:nvPr/>
        </p:nvSpPr>
        <p:spPr>
          <a:xfrm>
            <a:off x="7411400" y="1569350"/>
            <a:ext cx="1670700" cy="167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State</a:t>
            </a:r>
            <a:endParaRPr>
              <a:latin typeface="Open Sans"/>
              <a:ea typeface="Open Sans"/>
              <a:cs typeface="Open Sans"/>
              <a:sym typeface="Open Sans"/>
            </a:endParaRPr>
          </a:p>
        </p:txBody>
      </p:sp>
      <p:sp>
        <p:nvSpPr>
          <p:cNvPr id="320" name="Shape 320"/>
          <p:cNvSpPr txBox="1"/>
          <p:nvPr/>
        </p:nvSpPr>
        <p:spPr>
          <a:xfrm>
            <a:off x="2907255" y="2771644"/>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cxnSp>
        <p:nvCxnSpPr>
          <p:cNvPr id="321" name="Shape 321"/>
          <p:cNvCxnSpPr>
            <a:endCxn id="322" idx="2"/>
          </p:cNvCxnSpPr>
          <p:nvPr/>
        </p:nvCxnSpPr>
        <p:spPr>
          <a:xfrm rot="10800000">
            <a:off x="8246750" y="432325"/>
            <a:ext cx="0" cy="1137000"/>
          </a:xfrm>
          <a:prstGeom prst="straightConnector1">
            <a:avLst/>
          </a:prstGeom>
          <a:noFill/>
          <a:ln cap="flat" cmpd="sng" w="28575">
            <a:solidFill>
              <a:schemeClr val="dk2"/>
            </a:solidFill>
            <a:prstDash val="solid"/>
            <a:round/>
            <a:headEnd len="med" w="med" type="none"/>
            <a:tailEnd len="med" w="med" type="triangle"/>
          </a:ln>
        </p:spPr>
      </p:cxnSp>
      <p:sp>
        <p:nvSpPr>
          <p:cNvPr id="322" name="Shape 322"/>
          <p:cNvSpPr/>
          <p:nvPr/>
        </p:nvSpPr>
        <p:spPr>
          <a:xfrm>
            <a:off x="7509350" y="76225"/>
            <a:ext cx="1474800" cy="35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Database</a:t>
            </a:r>
            <a:endParaRPr>
              <a:latin typeface="Open Sans"/>
              <a:ea typeface="Open Sans"/>
              <a:cs typeface="Open Sans"/>
              <a:sym typeface="Open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Shape 1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Connecting to Firebase - App.jsx</a:t>
            </a:r>
            <a:endParaRPr/>
          </a:p>
        </p:txBody>
      </p:sp>
      <p:pic>
        <p:nvPicPr>
          <p:cNvPr id="1115" name="Shape 1115"/>
          <p:cNvPicPr preferRelativeResize="0"/>
          <p:nvPr/>
        </p:nvPicPr>
        <p:blipFill rotWithShape="1">
          <a:blip r:embed="rId3">
            <a:alphaModFix/>
          </a:blip>
          <a:srcRect b="0" l="7725" r="58846" t="0"/>
          <a:stretch/>
        </p:blipFill>
        <p:spPr>
          <a:xfrm>
            <a:off x="651800" y="1507688"/>
            <a:ext cx="2687051" cy="2128125"/>
          </a:xfrm>
          <a:prstGeom prst="rect">
            <a:avLst/>
          </a:prstGeom>
          <a:noFill/>
          <a:ln>
            <a:noFill/>
          </a:ln>
        </p:spPr>
      </p:pic>
      <p:pic>
        <p:nvPicPr>
          <p:cNvPr id="1116" name="Shape 1116"/>
          <p:cNvPicPr preferRelativeResize="0"/>
          <p:nvPr/>
        </p:nvPicPr>
        <p:blipFill rotWithShape="1">
          <a:blip r:embed="rId4">
            <a:alphaModFix amt="46000"/>
          </a:blip>
          <a:srcRect b="0" l="7711" r="17850" t="0"/>
          <a:stretch/>
        </p:blipFill>
        <p:spPr>
          <a:xfrm>
            <a:off x="3770625" y="1428525"/>
            <a:ext cx="5172975" cy="2930350"/>
          </a:xfrm>
          <a:prstGeom prst="rect">
            <a:avLst/>
          </a:prstGeom>
          <a:noFill/>
          <a:ln>
            <a:noFill/>
          </a:ln>
        </p:spPr>
      </p:pic>
      <p:sp>
        <p:nvSpPr>
          <p:cNvPr id="1117" name="Shape 1117"/>
          <p:cNvSpPr/>
          <p:nvPr/>
        </p:nvSpPr>
        <p:spPr>
          <a:xfrm>
            <a:off x="782175" y="1719275"/>
            <a:ext cx="2556600" cy="6918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8" name="Shape 1118"/>
          <p:cNvSpPr/>
          <p:nvPr/>
        </p:nvSpPr>
        <p:spPr>
          <a:xfrm>
            <a:off x="822275" y="3112950"/>
            <a:ext cx="1684500" cy="2406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119" name="Shape 1119"/>
          <p:cNvCxnSpPr/>
          <p:nvPr/>
        </p:nvCxnSpPr>
        <p:spPr>
          <a:xfrm flipH="1">
            <a:off x="3549788" y="1087625"/>
            <a:ext cx="9900" cy="3850200"/>
          </a:xfrm>
          <a:prstGeom prst="straightConnector1">
            <a:avLst/>
          </a:prstGeom>
          <a:noFill/>
          <a:ln cap="flat" cmpd="sng" w="9525">
            <a:solidFill>
              <a:schemeClr val="dk2"/>
            </a:solidFill>
            <a:prstDash val="solid"/>
            <a:round/>
            <a:headEnd len="med" w="med" type="none"/>
            <a:tailEnd len="med" w="med" type="none"/>
          </a:ln>
        </p:spPr>
      </p:cxnSp>
      <p:pic>
        <p:nvPicPr>
          <p:cNvPr id="1120" name="Shape 1120"/>
          <p:cNvPicPr preferRelativeResize="0"/>
          <p:nvPr/>
        </p:nvPicPr>
        <p:blipFill rotWithShape="1">
          <a:blip r:embed="rId4">
            <a:alphaModFix/>
          </a:blip>
          <a:srcRect b="20275" l="7711" r="17850" t="70142"/>
          <a:stretch/>
        </p:blipFill>
        <p:spPr>
          <a:xfrm>
            <a:off x="3770625" y="3483925"/>
            <a:ext cx="5172975" cy="280799"/>
          </a:xfrm>
          <a:prstGeom prst="rect">
            <a:avLst/>
          </a:prstGeom>
          <a:noFill/>
          <a:ln>
            <a:noFill/>
          </a:ln>
        </p:spPr>
      </p:pic>
      <p:sp>
        <p:nvSpPr>
          <p:cNvPr id="1121" name="Shape 1121"/>
          <p:cNvSpPr/>
          <p:nvPr/>
        </p:nvSpPr>
        <p:spPr>
          <a:xfrm>
            <a:off x="4070800" y="3483925"/>
            <a:ext cx="4481700" cy="2808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122" name="Shape 1122"/>
          <p:cNvPicPr preferRelativeResize="0"/>
          <p:nvPr/>
        </p:nvPicPr>
        <p:blipFill rotWithShape="1">
          <a:blip r:embed="rId4">
            <a:alphaModFix/>
          </a:blip>
          <a:srcRect b="91789" l="7711" r="17850" t="0"/>
          <a:stretch/>
        </p:blipFill>
        <p:spPr>
          <a:xfrm>
            <a:off x="3770625" y="1428525"/>
            <a:ext cx="5172975" cy="2406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6" name="Shape 1126"/>
        <p:cNvGrpSpPr/>
        <p:nvPr/>
      </p:nvGrpSpPr>
      <p:grpSpPr>
        <a:xfrm>
          <a:off x="0" y="0"/>
          <a:ext cx="0" cy="0"/>
          <a:chOff x="0" y="0"/>
          <a:chExt cx="0" cy="0"/>
        </a:xfrm>
      </p:grpSpPr>
      <p:sp>
        <p:nvSpPr>
          <p:cNvPr id="1127" name="Shape 1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Styling our Interface</a:t>
            </a:r>
            <a:endParaRPr>
              <a:latin typeface="Open Sans"/>
              <a:ea typeface="Open Sans"/>
              <a:cs typeface="Open Sans"/>
              <a:sym typeface="Open Sans"/>
            </a:endParaRPr>
          </a:p>
        </p:txBody>
      </p:sp>
      <p:pic>
        <p:nvPicPr>
          <p:cNvPr id="1128" name="Shape 1128"/>
          <p:cNvPicPr preferRelativeResize="0"/>
          <p:nvPr/>
        </p:nvPicPr>
        <p:blipFill>
          <a:blip r:embed="rId3">
            <a:alphaModFix/>
          </a:blip>
          <a:stretch>
            <a:fillRect/>
          </a:stretch>
        </p:blipFill>
        <p:spPr>
          <a:xfrm>
            <a:off x="954700" y="1476425"/>
            <a:ext cx="7234600" cy="3043950"/>
          </a:xfrm>
          <a:prstGeom prst="rect">
            <a:avLst/>
          </a:prstGeom>
          <a:noFill/>
          <a:ln cap="flat" cmpd="sng" w="9525">
            <a:solidFill>
              <a:srgbClr val="EFEFEF"/>
            </a:solidFill>
            <a:prstDash val="solid"/>
            <a:round/>
            <a:headEnd len="sm" w="sm" type="none"/>
            <a:tailEnd len="sm" w="sm" type="none"/>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2" name="Shape 1132"/>
        <p:cNvGrpSpPr/>
        <p:nvPr/>
      </p:nvGrpSpPr>
      <p:grpSpPr>
        <a:xfrm>
          <a:off x="0" y="0"/>
          <a:ext cx="0" cy="0"/>
          <a:chOff x="0" y="0"/>
          <a:chExt cx="0" cy="0"/>
        </a:xfrm>
      </p:grpSpPr>
      <p:sp>
        <p:nvSpPr>
          <p:cNvPr id="1133" name="Shape 1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Styling our Interface</a:t>
            </a:r>
            <a:endParaRPr>
              <a:latin typeface="Open Sans"/>
              <a:ea typeface="Open Sans"/>
              <a:cs typeface="Open Sans"/>
              <a:sym typeface="Open Sans"/>
            </a:endParaRPr>
          </a:p>
        </p:txBody>
      </p:sp>
      <p:sp>
        <p:nvSpPr>
          <p:cNvPr id="1134" name="Shape 11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Our stylesheet is already included in the </a:t>
            </a:r>
            <a:r>
              <a:rPr lang="en">
                <a:latin typeface="Courier New"/>
                <a:ea typeface="Courier New"/>
                <a:cs typeface="Courier New"/>
                <a:sym typeface="Courier New"/>
              </a:rPr>
              <a:t>styles/</a:t>
            </a:r>
            <a:r>
              <a:rPr lang="en">
                <a:latin typeface="Open Sans"/>
                <a:ea typeface="Open Sans"/>
                <a:cs typeface="Open Sans"/>
                <a:sym typeface="Open Sans"/>
              </a:rPr>
              <a:t> directory</a:t>
            </a:r>
            <a:endParaRPr>
              <a:latin typeface="Open Sans"/>
              <a:ea typeface="Open Sans"/>
              <a:cs typeface="Open Sans"/>
              <a:sym typeface="Open Sans"/>
            </a:endParaRPr>
          </a:p>
          <a:p>
            <a:pPr indent="0" lvl="0" marL="0" rtl="0">
              <a:spcBef>
                <a:spcPts val="1600"/>
              </a:spcBef>
              <a:spcAft>
                <a:spcPts val="1600"/>
              </a:spcAft>
              <a:buNone/>
            </a:pPr>
            <a:r>
              <a:rPr lang="en">
                <a:latin typeface="Open Sans"/>
                <a:ea typeface="Open Sans"/>
                <a:cs typeface="Open Sans"/>
                <a:sym typeface="Open Sans"/>
              </a:rPr>
              <a:t>Let’s import it and update our components to use the styles.</a:t>
            </a:r>
            <a:endParaRPr>
              <a:latin typeface="Open Sans"/>
              <a:ea typeface="Open Sans"/>
              <a:cs typeface="Open Sans"/>
              <a:sym typeface="Open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8" name="Shape 1138"/>
        <p:cNvGrpSpPr/>
        <p:nvPr/>
      </p:nvGrpSpPr>
      <p:grpSpPr>
        <a:xfrm>
          <a:off x="0" y="0"/>
          <a:ext cx="0" cy="0"/>
          <a:chOff x="0" y="0"/>
          <a:chExt cx="0" cy="0"/>
        </a:xfrm>
      </p:grpSpPr>
      <p:sp>
        <p:nvSpPr>
          <p:cNvPr id="1139" name="Shape 1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Styling our Interface</a:t>
            </a:r>
            <a:endParaRPr>
              <a:latin typeface="Open Sans"/>
              <a:ea typeface="Open Sans"/>
              <a:cs typeface="Open Sans"/>
              <a:sym typeface="Open Sans"/>
            </a:endParaRPr>
          </a:p>
        </p:txBody>
      </p:sp>
      <p:grpSp>
        <p:nvGrpSpPr>
          <p:cNvPr id="1140" name="Shape 1140"/>
          <p:cNvGrpSpPr/>
          <p:nvPr/>
        </p:nvGrpSpPr>
        <p:grpSpPr>
          <a:xfrm>
            <a:off x="152400" y="1796102"/>
            <a:ext cx="8839201" cy="1467236"/>
            <a:chOff x="152400" y="1666377"/>
            <a:chExt cx="8839201" cy="1467236"/>
          </a:xfrm>
        </p:grpSpPr>
        <p:pic>
          <p:nvPicPr>
            <p:cNvPr id="1141" name="Shape 1141"/>
            <p:cNvPicPr preferRelativeResize="0"/>
            <p:nvPr/>
          </p:nvPicPr>
          <p:blipFill>
            <a:blip r:embed="rId3">
              <a:alphaModFix/>
            </a:blip>
            <a:stretch>
              <a:fillRect/>
            </a:stretch>
          </p:blipFill>
          <p:spPr>
            <a:xfrm>
              <a:off x="152400" y="1666377"/>
              <a:ext cx="8839201" cy="1467236"/>
            </a:xfrm>
            <a:prstGeom prst="rect">
              <a:avLst/>
            </a:prstGeom>
            <a:noFill/>
            <a:ln cap="flat" cmpd="sng" w="9525">
              <a:solidFill>
                <a:srgbClr val="EFEFEF"/>
              </a:solidFill>
              <a:prstDash val="solid"/>
              <a:round/>
              <a:headEnd len="sm" w="sm" type="none"/>
              <a:tailEnd len="sm" w="sm" type="none"/>
            </a:ln>
          </p:spPr>
        </p:pic>
        <p:sp>
          <p:nvSpPr>
            <p:cNvPr id="1142" name="Shape 1142"/>
            <p:cNvSpPr/>
            <p:nvPr/>
          </p:nvSpPr>
          <p:spPr>
            <a:xfrm>
              <a:off x="1084300" y="2902475"/>
              <a:ext cx="2631000" cy="1911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Shape 1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Styling our Interface</a:t>
            </a:r>
            <a:endParaRPr>
              <a:latin typeface="Open Sans"/>
              <a:ea typeface="Open Sans"/>
              <a:cs typeface="Open Sans"/>
              <a:sym typeface="Open Sans"/>
            </a:endParaRPr>
          </a:p>
        </p:txBody>
      </p:sp>
      <p:grpSp>
        <p:nvGrpSpPr>
          <p:cNvPr id="1148" name="Shape 1148"/>
          <p:cNvGrpSpPr/>
          <p:nvPr/>
        </p:nvGrpSpPr>
        <p:grpSpPr>
          <a:xfrm>
            <a:off x="558693" y="1017736"/>
            <a:ext cx="8026604" cy="4012394"/>
            <a:chOff x="304800" y="292543"/>
            <a:chExt cx="9144001" cy="4748957"/>
          </a:xfrm>
        </p:grpSpPr>
        <p:pic>
          <p:nvPicPr>
            <p:cNvPr id="1149" name="Shape 1149"/>
            <p:cNvPicPr preferRelativeResize="0"/>
            <p:nvPr/>
          </p:nvPicPr>
          <p:blipFill>
            <a:blip r:embed="rId3">
              <a:alphaModFix/>
            </a:blip>
            <a:stretch>
              <a:fillRect/>
            </a:stretch>
          </p:blipFill>
          <p:spPr>
            <a:xfrm>
              <a:off x="304800" y="292543"/>
              <a:ext cx="9144001" cy="428335"/>
            </a:xfrm>
            <a:prstGeom prst="rect">
              <a:avLst/>
            </a:prstGeom>
            <a:noFill/>
            <a:ln>
              <a:noFill/>
            </a:ln>
          </p:spPr>
        </p:pic>
        <p:pic>
          <p:nvPicPr>
            <p:cNvPr id="1150" name="Shape 1150"/>
            <p:cNvPicPr preferRelativeResize="0"/>
            <p:nvPr/>
          </p:nvPicPr>
          <p:blipFill>
            <a:blip r:embed="rId4">
              <a:alphaModFix/>
            </a:blip>
            <a:stretch>
              <a:fillRect/>
            </a:stretch>
          </p:blipFill>
          <p:spPr>
            <a:xfrm>
              <a:off x="304800" y="711601"/>
              <a:ext cx="9144001" cy="4329899"/>
            </a:xfrm>
            <a:prstGeom prst="rect">
              <a:avLst/>
            </a:prstGeom>
            <a:noFill/>
            <a:ln>
              <a:noFill/>
            </a:ln>
          </p:spPr>
        </p:pic>
      </p:grpSp>
      <p:sp>
        <p:nvSpPr>
          <p:cNvPr id="1151" name="Shape 1151"/>
          <p:cNvSpPr/>
          <p:nvPr/>
        </p:nvSpPr>
        <p:spPr>
          <a:xfrm>
            <a:off x="834214" y="2543451"/>
            <a:ext cx="7751100" cy="24867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pic>
        <p:nvPicPr>
          <p:cNvPr id="1152" name="Shape 1152"/>
          <p:cNvPicPr preferRelativeResize="0"/>
          <p:nvPr/>
        </p:nvPicPr>
        <p:blipFill rotWithShape="1">
          <a:blip r:embed="rId5">
            <a:alphaModFix/>
          </a:blip>
          <a:srcRect b="0" l="0" r="0" t="20666"/>
          <a:stretch/>
        </p:blipFill>
        <p:spPr>
          <a:xfrm>
            <a:off x="3852450" y="176625"/>
            <a:ext cx="5206775" cy="1738050"/>
          </a:xfrm>
          <a:prstGeom prst="rect">
            <a:avLst/>
          </a:prstGeom>
          <a:noFill/>
          <a:ln cap="flat" cmpd="sng" w="9525">
            <a:solidFill>
              <a:srgbClr val="EFEFEF"/>
            </a:solidFill>
            <a:prstDash val="solid"/>
            <a:round/>
            <a:headEnd len="sm" w="sm" type="none"/>
            <a:tailEnd len="sm" w="sm" type="none"/>
          </a:ln>
        </p:spPr>
      </p:pic>
      <p:sp>
        <p:nvSpPr>
          <p:cNvPr id="1153" name="Shape 1153"/>
          <p:cNvSpPr/>
          <p:nvPr/>
        </p:nvSpPr>
        <p:spPr>
          <a:xfrm>
            <a:off x="1448125" y="2564700"/>
            <a:ext cx="1728000" cy="773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154" name="Shape 1154"/>
          <p:cNvCxnSpPr>
            <a:stCxn id="1153" idx="3"/>
          </p:cNvCxnSpPr>
          <p:nvPr/>
        </p:nvCxnSpPr>
        <p:spPr>
          <a:xfrm flipH="1" rot="10800000">
            <a:off x="3176125" y="632250"/>
            <a:ext cx="625200" cy="2319000"/>
          </a:xfrm>
          <a:prstGeom prst="straightConnector1">
            <a:avLst/>
          </a:prstGeom>
          <a:noFill/>
          <a:ln cap="flat" cmpd="sng" w="19050">
            <a:solidFill>
              <a:srgbClr val="FF0000"/>
            </a:solidFill>
            <a:prstDash val="solid"/>
            <a:round/>
            <a:headEnd len="med" w="med" type="none"/>
            <a:tailEnd len="med" w="med" type="triangle"/>
          </a:ln>
        </p:spPr>
      </p:cxnSp>
      <p:sp>
        <p:nvSpPr>
          <p:cNvPr id="1155" name="Shape 1155"/>
          <p:cNvSpPr/>
          <p:nvPr/>
        </p:nvSpPr>
        <p:spPr>
          <a:xfrm>
            <a:off x="3829525" y="176625"/>
            <a:ext cx="5206800" cy="371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sp>
        <p:nvSpPr>
          <p:cNvPr id="1160" name="Shape 11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Styling our Interface</a:t>
            </a:r>
            <a:endParaRPr>
              <a:latin typeface="Open Sans"/>
              <a:ea typeface="Open Sans"/>
              <a:cs typeface="Open Sans"/>
              <a:sym typeface="Open Sans"/>
            </a:endParaRPr>
          </a:p>
        </p:txBody>
      </p:sp>
      <p:grpSp>
        <p:nvGrpSpPr>
          <p:cNvPr id="1161" name="Shape 1161"/>
          <p:cNvGrpSpPr/>
          <p:nvPr/>
        </p:nvGrpSpPr>
        <p:grpSpPr>
          <a:xfrm>
            <a:off x="558693" y="1017736"/>
            <a:ext cx="8026604" cy="4012394"/>
            <a:chOff x="304800" y="292543"/>
            <a:chExt cx="9144001" cy="4748957"/>
          </a:xfrm>
        </p:grpSpPr>
        <p:pic>
          <p:nvPicPr>
            <p:cNvPr id="1162" name="Shape 1162"/>
            <p:cNvPicPr preferRelativeResize="0"/>
            <p:nvPr/>
          </p:nvPicPr>
          <p:blipFill>
            <a:blip r:embed="rId3">
              <a:alphaModFix/>
            </a:blip>
            <a:stretch>
              <a:fillRect/>
            </a:stretch>
          </p:blipFill>
          <p:spPr>
            <a:xfrm>
              <a:off x="304800" y="292543"/>
              <a:ext cx="9144001" cy="428335"/>
            </a:xfrm>
            <a:prstGeom prst="rect">
              <a:avLst/>
            </a:prstGeom>
            <a:noFill/>
            <a:ln>
              <a:noFill/>
            </a:ln>
          </p:spPr>
        </p:pic>
        <p:pic>
          <p:nvPicPr>
            <p:cNvPr id="1163" name="Shape 1163"/>
            <p:cNvPicPr preferRelativeResize="0"/>
            <p:nvPr/>
          </p:nvPicPr>
          <p:blipFill>
            <a:blip r:embed="rId4">
              <a:alphaModFix/>
            </a:blip>
            <a:stretch>
              <a:fillRect/>
            </a:stretch>
          </p:blipFill>
          <p:spPr>
            <a:xfrm>
              <a:off x="304800" y="711601"/>
              <a:ext cx="9144001" cy="4329899"/>
            </a:xfrm>
            <a:prstGeom prst="rect">
              <a:avLst/>
            </a:prstGeom>
            <a:noFill/>
            <a:ln>
              <a:noFill/>
            </a:ln>
          </p:spPr>
        </p:pic>
      </p:grpSp>
      <p:sp>
        <p:nvSpPr>
          <p:cNvPr id="1164" name="Shape 1164"/>
          <p:cNvSpPr/>
          <p:nvPr/>
        </p:nvSpPr>
        <p:spPr>
          <a:xfrm>
            <a:off x="834214" y="2543451"/>
            <a:ext cx="7751100" cy="24867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pic>
        <p:nvPicPr>
          <p:cNvPr id="1165" name="Shape 1165"/>
          <p:cNvPicPr preferRelativeResize="0"/>
          <p:nvPr/>
        </p:nvPicPr>
        <p:blipFill rotWithShape="1">
          <a:blip r:embed="rId5">
            <a:alphaModFix/>
          </a:blip>
          <a:srcRect b="0" l="0" r="0" t="20666"/>
          <a:stretch/>
        </p:blipFill>
        <p:spPr>
          <a:xfrm>
            <a:off x="3852450" y="176625"/>
            <a:ext cx="5206775" cy="1738050"/>
          </a:xfrm>
          <a:prstGeom prst="rect">
            <a:avLst/>
          </a:prstGeom>
          <a:noFill/>
          <a:ln cap="flat" cmpd="sng" w="9525">
            <a:solidFill>
              <a:srgbClr val="EFEFEF"/>
            </a:solidFill>
            <a:prstDash val="solid"/>
            <a:round/>
            <a:headEnd len="sm" w="sm" type="none"/>
            <a:tailEnd len="sm" w="sm" type="none"/>
          </a:ln>
        </p:spPr>
      </p:pic>
      <p:sp>
        <p:nvSpPr>
          <p:cNvPr id="1166" name="Shape 1166"/>
          <p:cNvSpPr/>
          <p:nvPr/>
        </p:nvSpPr>
        <p:spPr>
          <a:xfrm>
            <a:off x="1533150" y="3550175"/>
            <a:ext cx="2437500" cy="8163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167" name="Shape 1167"/>
          <p:cNvCxnSpPr/>
          <p:nvPr/>
        </p:nvCxnSpPr>
        <p:spPr>
          <a:xfrm flipH="1" rot="10800000">
            <a:off x="3136950" y="1639175"/>
            <a:ext cx="1384800" cy="1911000"/>
          </a:xfrm>
          <a:prstGeom prst="straightConnector1">
            <a:avLst/>
          </a:prstGeom>
          <a:noFill/>
          <a:ln cap="flat" cmpd="sng" w="19050">
            <a:solidFill>
              <a:srgbClr val="0000FF"/>
            </a:solidFill>
            <a:prstDash val="solid"/>
            <a:round/>
            <a:headEnd len="med" w="med" type="none"/>
            <a:tailEnd len="med" w="med" type="triangl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1" name="Shape 1171"/>
        <p:cNvGrpSpPr/>
        <p:nvPr/>
      </p:nvGrpSpPr>
      <p:grpSpPr>
        <a:xfrm>
          <a:off x="0" y="0"/>
          <a:ext cx="0" cy="0"/>
          <a:chOff x="0" y="0"/>
          <a:chExt cx="0" cy="0"/>
        </a:xfrm>
      </p:grpSpPr>
      <p:sp>
        <p:nvSpPr>
          <p:cNvPr id="1172" name="Shape 11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Styling our Interface</a:t>
            </a:r>
            <a:endParaRPr>
              <a:latin typeface="Open Sans"/>
              <a:ea typeface="Open Sans"/>
              <a:cs typeface="Open Sans"/>
              <a:sym typeface="Open Sans"/>
            </a:endParaRPr>
          </a:p>
        </p:txBody>
      </p:sp>
      <p:grpSp>
        <p:nvGrpSpPr>
          <p:cNvPr id="1173" name="Shape 1173"/>
          <p:cNvGrpSpPr/>
          <p:nvPr/>
        </p:nvGrpSpPr>
        <p:grpSpPr>
          <a:xfrm>
            <a:off x="558693" y="1017736"/>
            <a:ext cx="8026604" cy="4012394"/>
            <a:chOff x="304800" y="292543"/>
            <a:chExt cx="9144001" cy="4748957"/>
          </a:xfrm>
        </p:grpSpPr>
        <p:pic>
          <p:nvPicPr>
            <p:cNvPr id="1174" name="Shape 1174"/>
            <p:cNvPicPr preferRelativeResize="0"/>
            <p:nvPr/>
          </p:nvPicPr>
          <p:blipFill>
            <a:blip r:embed="rId3">
              <a:alphaModFix/>
            </a:blip>
            <a:stretch>
              <a:fillRect/>
            </a:stretch>
          </p:blipFill>
          <p:spPr>
            <a:xfrm>
              <a:off x="304800" y="292543"/>
              <a:ext cx="9144001" cy="428335"/>
            </a:xfrm>
            <a:prstGeom prst="rect">
              <a:avLst/>
            </a:prstGeom>
            <a:noFill/>
            <a:ln>
              <a:noFill/>
            </a:ln>
          </p:spPr>
        </p:pic>
        <p:pic>
          <p:nvPicPr>
            <p:cNvPr id="1175" name="Shape 1175"/>
            <p:cNvPicPr preferRelativeResize="0"/>
            <p:nvPr/>
          </p:nvPicPr>
          <p:blipFill>
            <a:blip r:embed="rId4">
              <a:alphaModFix/>
            </a:blip>
            <a:stretch>
              <a:fillRect/>
            </a:stretch>
          </p:blipFill>
          <p:spPr>
            <a:xfrm>
              <a:off x="304800" y="711601"/>
              <a:ext cx="9144001" cy="4329899"/>
            </a:xfrm>
            <a:prstGeom prst="rect">
              <a:avLst/>
            </a:prstGeom>
            <a:noFill/>
            <a:ln>
              <a:noFill/>
            </a:ln>
          </p:spPr>
        </p:pic>
      </p:grpSp>
      <p:sp>
        <p:nvSpPr>
          <p:cNvPr id="1176" name="Shape 1176"/>
          <p:cNvSpPr/>
          <p:nvPr/>
        </p:nvSpPr>
        <p:spPr>
          <a:xfrm>
            <a:off x="834214" y="2543451"/>
            <a:ext cx="7751100" cy="2486700"/>
          </a:xfrm>
          <a:prstGeom prst="rect">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6AA84F"/>
              </a:solidFill>
            </a:endParaRPr>
          </a:p>
        </p:txBody>
      </p:sp>
      <p:pic>
        <p:nvPicPr>
          <p:cNvPr id="1177" name="Shape 1177"/>
          <p:cNvPicPr preferRelativeResize="0"/>
          <p:nvPr/>
        </p:nvPicPr>
        <p:blipFill rotWithShape="1">
          <a:blip r:embed="rId5">
            <a:alphaModFix/>
          </a:blip>
          <a:srcRect b="0" l="0" r="0" t="20666"/>
          <a:stretch/>
        </p:blipFill>
        <p:spPr>
          <a:xfrm>
            <a:off x="3852450" y="176625"/>
            <a:ext cx="5206775" cy="1738050"/>
          </a:xfrm>
          <a:prstGeom prst="rect">
            <a:avLst/>
          </a:prstGeom>
          <a:noFill/>
          <a:ln cap="flat" cmpd="sng" w="9525">
            <a:solidFill>
              <a:srgbClr val="EFEFEF"/>
            </a:solidFill>
            <a:prstDash val="solid"/>
            <a:round/>
            <a:headEnd len="sm" w="sm" type="none"/>
            <a:tailEnd len="sm" w="sm" type="none"/>
          </a:ln>
        </p:spPr>
      </p:pic>
      <p:sp>
        <p:nvSpPr>
          <p:cNvPr id="1178" name="Shape 1178"/>
          <p:cNvSpPr/>
          <p:nvPr/>
        </p:nvSpPr>
        <p:spPr>
          <a:xfrm>
            <a:off x="1526100" y="4359250"/>
            <a:ext cx="6980400" cy="6426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9" name="Shape 1179"/>
          <p:cNvSpPr/>
          <p:nvPr/>
        </p:nvSpPr>
        <p:spPr>
          <a:xfrm>
            <a:off x="7669850" y="689025"/>
            <a:ext cx="1324200" cy="11832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180" name="Shape 1180"/>
          <p:cNvCxnSpPr/>
          <p:nvPr/>
        </p:nvCxnSpPr>
        <p:spPr>
          <a:xfrm flipH="1" rot="10800000">
            <a:off x="6153825" y="1900425"/>
            <a:ext cx="1695600" cy="2444700"/>
          </a:xfrm>
          <a:prstGeom prst="straightConnector1">
            <a:avLst/>
          </a:prstGeom>
          <a:noFill/>
          <a:ln cap="flat" cmpd="sng" w="19050">
            <a:solidFill>
              <a:srgbClr val="9900FF"/>
            </a:solidFill>
            <a:prstDash val="solid"/>
            <a:round/>
            <a:headEnd len="med" w="med" type="none"/>
            <a:tailEnd len="med" w="med" type="triangl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4" name="Shape 1184"/>
        <p:cNvGrpSpPr/>
        <p:nvPr/>
      </p:nvGrpSpPr>
      <p:grpSpPr>
        <a:xfrm>
          <a:off x="0" y="0"/>
          <a:ext cx="0" cy="0"/>
          <a:chOff x="0" y="0"/>
          <a:chExt cx="0" cy="0"/>
        </a:xfrm>
      </p:grpSpPr>
      <p:sp>
        <p:nvSpPr>
          <p:cNvPr id="1185" name="Shape 1185"/>
          <p:cNvSpPr txBox="1"/>
          <p:nvPr>
            <p:ph type="ctrTitle"/>
          </p:nvPr>
        </p:nvSpPr>
        <p:spPr>
          <a:xfrm>
            <a:off x="311700" y="1301100"/>
            <a:ext cx="8520600" cy="2541300"/>
          </a:xfrm>
          <a:prstGeom prst="rect">
            <a:avLst/>
          </a:prstGeom>
        </p:spPr>
        <p:txBody>
          <a:bodyPr anchorCtr="0" anchor="ctr" bIns="91425" lIns="91425" spcFirstLastPara="1" rIns="91425" wrap="square" tIns="91425">
            <a:noAutofit/>
          </a:bodyPr>
          <a:lstStyle/>
          <a:p>
            <a:pPr indent="0" lvl="0" marL="0">
              <a:lnSpc>
                <a:spcPct val="115000"/>
              </a:lnSpc>
              <a:spcBef>
                <a:spcPts val="0"/>
              </a:spcBef>
              <a:spcAft>
                <a:spcPts val="0"/>
              </a:spcAft>
              <a:buNone/>
            </a:pPr>
            <a:r>
              <a:rPr lang="en" sz="4800">
                <a:latin typeface="Open Sans"/>
                <a:ea typeface="Open Sans"/>
                <a:cs typeface="Open Sans"/>
                <a:sym typeface="Open Sans"/>
              </a:rPr>
              <a:t>You're Done!</a:t>
            </a:r>
            <a:endParaRPr sz="4800">
              <a:latin typeface="Open Sans"/>
              <a:ea typeface="Open Sans"/>
              <a:cs typeface="Open Sans"/>
              <a:sym typeface="Open Sans"/>
            </a:endParaRPr>
          </a:p>
          <a:p>
            <a:pPr indent="0" lvl="0" marL="0" rtl="0">
              <a:lnSpc>
                <a:spcPct val="115000"/>
              </a:lnSpc>
              <a:spcBef>
                <a:spcPts val="0"/>
              </a:spcBef>
              <a:spcAft>
                <a:spcPts val="0"/>
              </a:spcAft>
              <a:buNone/>
            </a:pPr>
            <a:r>
              <a:rPr lang="en" sz="4800">
                <a:latin typeface="Open Sans"/>
                <a:ea typeface="Open Sans"/>
                <a:cs typeface="Open Sans"/>
                <a:sym typeface="Open Sans"/>
              </a:rPr>
              <a:t>Everything Should* Work Now!</a:t>
            </a:r>
            <a:endParaRPr sz="4800">
              <a:latin typeface="Open Sans"/>
              <a:ea typeface="Open Sans"/>
              <a:cs typeface="Open Sans"/>
              <a:sym typeface="Open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9" name="Shape 1189"/>
        <p:cNvGrpSpPr/>
        <p:nvPr/>
      </p:nvGrpSpPr>
      <p:grpSpPr>
        <a:xfrm>
          <a:off x="0" y="0"/>
          <a:ext cx="0" cy="0"/>
          <a:chOff x="0" y="0"/>
          <a:chExt cx="0" cy="0"/>
        </a:xfrm>
      </p:grpSpPr>
      <p:sp>
        <p:nvSpPr>
          <p:cNvPr id="1190" name="Shape 1190"/>
          <p:cNvSpPr txBox="1"/>
          <p:nvPr>
            <p:ph idx="1" type="body"/>
          </p:nvPr>
        </p:nvSpPr>
        <p:spPr>
          <a:xfrm>
            <a:off x="311700" y="1152475"/>
            <a:ext cx="8520600" cy="3757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Open Sans"/>
              <a:buChar char="●"/>
            </a:pPr>
            <a:r>
              <a:rPr lang="en">
                <a:latin typeface="Open Sans"/>
                <a:ea typeface="Open Sans"/>
                <a:cs typeface="Open Sans"/>
                <a:sym typeface="Open Sans"/>
              </a:rPr>
              <a:t>Missing imports</a:t>
            </a:r>
            <a:endParaRPr>
              <a:latin typeface="Open Sans"/>
              <a:ea typeface="Open Sans"/>
              <a:cs typeface="Open Sans"/>
              <a:sym typeface="Open Sans"/>
            </a:endParaRPr>
          </a:p>
          <a:p>
            <a:pPr indent="-342900" lvl="0" marL="457200" rtl="0">
              <a:spcBef>
                <a:spcPts val="1600"/>
              </a:spcBef>
              <a:spcAft>
                <a:spcPts val="0"/>
              </a:spcAft>
              <a:buSzPts val="1800"/>
              <a:buFont typeface="Open Sans"/>
              <a:buChar char="●"/>
            </a:pPr>
            <a:r>
              <a:rPr lang="en">
                <a:latin typeface="Open Sans"/>
                <a:ea typeface="Open Sans"/>
                <a:cs typeface="Open Sans"/>
                <a:sym typeface="Open Sans"/>
              </a:rPr>
              <a:t>Forgetting to install libraries before using them</a:t>
            </a:r>
            <a:endParaRPr>
              <a:latin typeface="Open Sans"/>
              <a:ea typeface="Open Sans"/>
              <a:cs typeface="Open Sans"/>
              <a:sym typeface="Open Sans"/>
            </a:endParaRPr>
          </a:p>
          <a:p>
            <a:pPr indent="-342900" lvl="0" marL="457200" rtl="0">
              <a:spcBef>
                <a:spcPts val="1600"/>
              </a:spcBef>
              <a:spcAft>
                <a:spcPts val="0"/>
              </a:spcAft>
              <a:buSzPts val="1800"/>
              <a:buFont typeface="Open Sans"/>
              <a:buChar char="●"/>
            </a:pPr>
            <a:r>
              <a:rPr lang="en">
                <a:latin typeface="Open Sans"/>
                <a:ea typeface="Open Sans"/>
                <a:cs typeface="Open Sans"/>
                <a:sym typeface="Open Sans"/>
              </a:rPr>
              <a:t>Not updating the state using </a:t>
            </a:r>
            <a:r>
              <a:rPr lang="en">
                <a:highlight>
                  <a:srgbClr val="EFEFEF"/>
                </a:highlight>
                <a:latin typeface="Consolas"/>
                <a:ea typeface="Consolas"/>
                <a:cs typeface="Consolas"/>
                <a:sym typeface="Consolas"/>
              </a:rPr>
              <a:t>setState</a:t>
            </a:r>
            <a:r>
              <a:rPr lang="en">
                <a:latin typeface="Open Sans"/>
                <a:ea typeface="Open Sans"/>
                <a:cs typeface="Open Sans"/>
                <a:sym typeface="Open Sans"/>
              </a:rPr>
              <a:t> on user interaction</a:t>
            </a:r>
            <a:endParaRPr>
              <a:latin typeface="Open Sans"/>
              <a:ea typeface="Open Sans"/>
              <a:cs typeface="Open Sans"/>
              <a:sym typeface="Open Sans"/>
            </a:endParaRPr>
          </a:p>
          <a:p>
            <a:pPr indent="-342900" lvl="0" marL="457200" rtl="0">
              <a:spcBef>
                <a:spcPts val="1600"/>
              </a:spcBef>
              <a:spcAft>
                <a:spcPts val="1600"/>
              </a:spcAft>
              <a:buSzPts val="1800"/>
              <a:buFont typeface="Open Sans"/>
              <a:buChar char="●"/>
            </a:pPr>
            <a:r>
              <a:rPr lang="en">
                <a:latin typeface="Open Sans"/>
                <a:ea typeface="Open Sans"/>
                <a:cs typeface="Open Sans"/>
                <a:sym typeface="Open Sans"/>
              </a:rPr>
              <a:t>Check out this </a:t>
            </a:r>
            <a:r>
              <a:rPr lang="en" u="sng">
                <a:solidFill>
                  <a:schemeClr val="hlink"/>
                </a:solidFill>
                <a:latin typeface="Open Sans"/>
                <a:ea typeface="Open Sans"/>
                <a:cs typeface="Open Sans"/>
                <a:sym typeface="Open Sans"/>
                <a:hlinkClick r:id="rId3"/>
              </a:rPr>
              <a:t>video</a:t>
            </a:r>
            <a:endParaRPr>
              <a:latin typeface="Open Sans"/>
              <a:ea typeface="Open Sans"/>
              <a:cs typeface="Open Sans"/>
              <a:sym typeface="Open Sans"/>
            </a:endParaRPr>
          </a:p>
        </p:txBody>
      </p:sp>
      <p:sp>
        <p:nvSpPr>
          <p:cNvPr id="1191" name="Shape 11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More Common React/JS mistakes</a:t>
            </a:r>
            <a:endParaRPr>
              <a:latin typeface="Open Sans"/>
              <a:ea typeface="Open Sans"/>
              <a:cs typeface="Open Sans"/>
              <a:sym typeface="Open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5" name="Shape 1195"/>
        <p:cNvGrpSpPr/>
        <p:nvPr/>
      </p:nvGrpSpPr>
      <p:grpSpPr>
        <a:xfrm>
          <a:off x="0" y="0"/>
          <a:ext cx="0" cy="0"/>
          <a:chOff x="0" y="0"/>
          <a:chExt cx="0" cy="0"/>
        </a:xfrm>
      </p:grpSpPr>
      <p:sp>
        <p:nvSpPr>
          <p:cNvPr id="1196" name="Shape 1196"/>
          <p:cNvSpPr txBox="1"/>
          <p:nvPr>
            <p:ph type="title"/>
          </p:nvPr>
        </p:nvSpPr>
        <p:spPr>
          <a:xfrm>
            <a:off x="311700" y="1590000"/>
            <a:ext cx="8520600" cy="19635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484848"/>
                </a:solidFill>
                <a:latin typeface="Open Sans"/>
                <a:ea typeface="Open Sans"/>
                <a:cs typeface="Open Sans"/>
                <a:sym typeface="Open Sans"/>
              </a:rPr>
              <a:t>Questions?</a:t>
            </a:r>
            <a:endParaRPr>
              <a:solidFill>
                <a:srgbClr val="484848"/>
              </a:solidFill>
              <a:latin typeface="Open Sans"/>
              <a:ea typeface="Open Sans"/>
              <a:cs typeface="Open Sans"/>
              <a:sym typeface="Open Sans"/>
            </a:endParaRPr>
          </a:p>
        </p:txBody>
      </p:sp>
      <p:sp>
        <p:nvSpPr>
          <p:cNvPr id="1197" name="Shape 1197"/>
          <p:cNvSpPr txBox="1"/>
          <p:nvPr/>
        </p:nvSpPr>
        <p:spPr>
          <a:xfrm>
            <a:off x="2134200" y="3726050"/>
            <a:ext cx="4875600" cy="91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Feedback Survey:</a:t>
            </a:r>
            <a:endParaRPr sz="2400"/>
          </a:p>
          <a:p>
            <a:pPr indent="0" lvl="0" marL="0" algn="ctr">
              <a:spcBef>
                <a:spcPts val="0"/>
              </a:spcBef>
              <a:spcAft>
                <a:spcPts val="0"/>
              </a:spcAft>
              <a:buNone/>
            </a:pPr>
            <a:r>
              <a:rPr lang="en" sz="2400" u="sng">
                <a:solidFill>
                  <a:srgbClr val="0000FF"/>
                </a:solidFill>
                <a:highlight>
                  <a:srgbClr val="FFFFFF"/>
                </a:highlight>
                <a:hlinkClick r:id="rId3"/>
              </a:rPr>
              <a:t>ap.pn/2oYN4Nx</a:t>
            </a:r>
            <a:endParaRPr sz="2400">
              <a:solidFill>
                <a:srgbClr val="0000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Shape 327"/>
          <p:cNvSpPr/>
          <p:nvPr/>
        </p:nvSpPr>
        <p:spPr>
          <a:xfrm>
            <a:off x="7178775" y="3641200"/>
            <a:ext cx="1896900" cy="14226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r">
              <a:spcBef>
                <a:spcPts val="0"/>
              </a:spcBef>
              <a:spcAft>
                <a:spcPts val="0"/>
              </a:spcAft>
              <a:buNone/>
            </a:pPr>
            <a:r>
              <a:rPr lang="en">
                <a:latin typeface="Open Sans"/>
                <a:ea typeface="Open Sans"/>
                <a:cs typeface="Open Sans"/>
                <a:sym typeface="Open Sans"/>
              </a:rPr>
              <a:t>React.js</a:t>
            </a:r>
            <a:endParaRPr>
              <a:latin typeface="Open Sans"/>
              <a:ea typeface="Open Sans"/>
              <a:cs typeface="Open Sans"/>
              <a:sym typeface="Open Sans"/>
            </a:endParaRPr>
          </a:p>
        </p:txBody>
      </p:sp>
      <p:sp>
        <p:nvSpPr>
          <p:cNvPr id="328" name="Shape 328"/>
          <p:cNvSpPr/>
          <p:nvPr/>
        </p:nvSpPr>
        <p:spPr>
          <a:xfrm>
            <a:off x="7331163" y="3717400"/>
            <a:ext cx="1310418" cy="880200"/>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Virtual DOM</a:t>
            </a:r>
            <a:endParaRPr>
              <a:latin typeface="Open Sans"/>
              <a:ea typeface="Open Sans"/>
              <a:cs typeface="Open Sans"/>
              <a:sym typeface="Open Sans"/>
            </a:endParaRPr>
          </a:p>
        </p:txBody>
      </p:sp>
      <p:cxnSp>
        <p:nvCxnSpPr>
          <p:cNvPr id="329" name="Shape 329"/>
          <p:cNvCxnSpPr/>
          <p:nvPr/>
        </p:nvCxnSpPr>
        <p:spPr>
          <a:xfrm>
            <a:off x="8246750" y="3207725"/>
            <a:ext cx="0" cy="508500"/>
          </a:xfrm>
          <a:prstGeom prst="straightConnector1">
            <a:avLst/>
          </a:prstGeom>
          <a:noFill/>
          <a:ln cap="flat" cmpd="sng" w="19050">
            <a:solidFill>
              <a:srgbClr val="CC0000"/>
            </a:solidFill>
            <a:prstDash val="solid"/>
            <a:round/>
            <a:headEnd len="med" w="med" type="none"/>
            <a:tailEnd len="med" w="med" type="triangle"/>
          </a:ln>
        </p:spPr>
      </p:cxnSp>
      <p:grpSp>
        <p:nvGrpSpPr>
          <p:cNvPr id="330" name="Shape 330"/>
          <p:cNvGrpSpPr/>
          <p:nvPr/>
        </p:nvGrpSpPr>
        <p:grpSpPr>
          <a:xfrm>
            <a:off x="596550" y="1126250"/>
            <a:ext cx="6034200" cy="3890800"/>
            <a:chOff x="596550" y="592850"/>
            <a:chExt cx="6034200" cy="3890800"/>
          </a:xfrm>
        </p:grpSpPr>
        <p:grpSp>
          <p:nvGrpSpPr>
            <p:cNvPr id="331" name="Shape 331"/>
            <p:cNvGrpSpPr/>
            <p:nvPr/>
          </p:nvGrpSpPr>
          <p:grpSpPr>
            <a:xfrm>
              <a:off x="596550" y="592850"/>
              <a:ext cx="6034200" cy="3890800"/>
              <a:chOff x="596550" y="592850"/>
              <a:chExt cx="6034200" cy="3890800"/>
            </a:xfrm>
          </p:grpSpPr>
          <p:sp>
            <p:nvSpPr>
              <p:cNvPr id="332" name="Shape 332"/>
              <p:cNvSpPr/>
              <p:nvPr/>
            </p:nvSpPr>
            <p:spPr>
              <a:xfrm>
                <a:off x="596550" y="659850"/>
                <a:ext cx="6034200" cy="259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3" name="Shape 333"/>
              <p:cNvSpPr/>
              <p:nvPr/>
            </p:nvSpPr>
            <p:spPr>
              <a:xfrm>
                <a:off x="2904575" y="1301130"/>
                <a:ext cx="3408900" cy="287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4" name="Shape 334"/>
              <p:cNvSpPr/>
              <p:nvPr/>
            </p:nvSpPr>
            <p:spPr>
              <a:xfrm>
                <a:off x="895645" y="1281580"/>
                <a:ext cx="1695900" cy="28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35" name="Shape 335"/>
              <p:cNvGrpSpPr/>
              <p:nvPr/>
            </p:nvGrpSpPr>
            <p:grpSpPr>
              <a:xfrm>
                <a:off x="596550" y="592850"/>
                <a:ext cx="6034200" cy="3890800"/>
                <a:chOff x="596550" y="592850"/>
                <a:chExt cx="6034200" cy="3890800"/>
              </a:xfrm>
            </p:grpSpPr>
            <p:sp>
              <p:nvSpPr>
                <p:cNvPr id="336" name="Shape 336"/>
                <p:cNvSpPr/>
                <p:nvPr/>
              </p:nvSpPr>
              <p:spPr>
                <a:xfrm>
                  <a:off x="596550" y="659850"/>
                  <a:ext cx="6034200" cy="382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337" name="Shape 337"/>
                <p:cNvGrpSpPr/>
                <p:nvPr/>
              </p:nvGrpSpPr>
              <p:grpSpPr>
                <a:xfrm>
                  <a:off x="2914350" y="1271800"/>
                  <a:ext cx="3408900" cy="2894400"/>
                  <a:chOff x="2914350" y="1271800"/>
                  <a:chExt cx="3408900" cy="2894400"/>
                </a:xfrm>
              </p:grpSpPr>
              <p:sp>
                <p:nvSpPr>
                  <p:cNvPr id="338" name="Shape 338"/>
                  <p:cNvSpPr/>
                  <p:nvPr/>
                </p:nvSpPr>
                <p:spPr>
                  <a:xfrm>
                    <a:off x="2914350" y="1271800"/>
                    <a:ext cx="3408900" cy="28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cxnSp>
                <p:nvCxnSpPr>
                  <p:cNvPr id="339" name="Shape 339"/>
                  <p:cNvCxnSpPr/>
                  <p:nvPr/>
                </p:nvCxnSpPr>
                <p:spPr>
                  <a:xfrm>
                    <a:off x="2922350" y="3615450"/>
                    <a:ext cx="3398400" cy="0"/>
                  </a:xfrm>
                  <a:prstGeom prst="straightConnector1">
                    <a:avLst/>
                  </a:prstGeom>
                  <a:noFill/>
                  <a:ln cap="flat" cmpd="sng" w="9525">
                    <a:solidFill>
                      <a:schemeClr val="dk2"/>
                    </a:solidFill>
                    <a:prstDash val="solid"/>
                    <a:round/>
                    <a:headEnd len="med" w="med" type="none"/>
                    <a:tailEnd len="med" w="med" type="none"/>
                  </a:ln>
                </p:spPr>
              </p:cxnSp>
              <p:sp>
                <p:nvSpPr>
                  <p:cNvPr id="340" name="Shape 340"/>
                  <p:cNvSpPr/>
                  <p:nvPr/>
                </p:nvSpPr>
                <p:spPr>
                  <a:xfrm>
                    <a:off x="5565575" y="3751425"/>
                    <a:ext cx="615600" cy="2595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Send</a:t>
                    </a:r>
                    <a:endParaRPr sz="1200">
                      <a:solidFill>
                        <a:srgbClr val="FFFFFF"/>
                      </a:solidFill>
                    </a:endParaRPr>
                  </a:p>
                </p:txBody>
              </p:sp>
              <p:cxnSp>
                <p:nvCxnSpPr>
                  <p:cNvPr id="341" name="Shape 341"/>
                  <p:cNvCxnSpPr/>
                  <p:nvPr/>
                </p:nvCxnSpPr>
                <p:spPr>
                  <a:xfrm>
                    <a:off x="2988000" y="4022325"/>
                    <a:ext cx="2470800" cy="0"/>
                  </a:xfrm>
                  <a:prstGeom prst="straightConnector1">
                    <a:avLst/>
                  </a:prstGeom>
                  <a:noFill/>
                  <a:ln cap="flat" cmpd="sng" w="9525">
                    <a:solidFill>
                      <a:schemeClr val="dk2"/>
                    </a:solidFill>
                    <a:prstDash val="solid"/>
                    <a:round/>
                    <a:headEnd len="med" w="med" type="none"/>
                    <a:tailEnd len="med" w="med" type="none"/>
                  </a:ln>
                </p:spPr>
              </p:cxnSp>
              <p:sp>
                <p:nvSpPr>
                  <p:cNvPr id="342" name="Shape 342"/>
                  <p:cNvSpPr/>
                  <p:nvPr/>
                </p:nvSpPr>
                <p:spPr>
                  <a:xfrm>
                    <a:off x="2988000" y="1360645"/>
                    <a:ext cx="1264200" cy="356100"/>
                  </a:xfrm>
                  <a:prstGeom prst="roundRect">
                    <a:avLst>
                      <a:gd fmla="val 16667" name="adj"/>
                    </a:avLst>
                  </a:prstGeom>
                  <a:solidFill>
                    <a:srgbClr val="9FC5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3" name="Shape 343"/>
                  <p:cNvSpPr/>
                  <p:nvPr/>
                </p:nvSpPr>
                <p:spPr>
                  <a:xfrm>
                    <a:off x="4301375" y="1792145"/>
                    <a:ext cx="1879800" cy="35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344" name="Shape 344"/>
                <p:cNvGrpSpPr/>
                <p:nvPr/>
              </p:nvGrpSpPr>
              <p:grpSpPr>
                <a:xfrm>
                  <a:off x="596550" y="592850"/>
                  <a:ext cx="6034200" cy="326502"/>
                  <a:chOff x="596550" y="592850"/>
                  <a:chExt cx="6034200" cy="326502"/>
                </a:xfrm>
              </p:grpSpPr>
              <p:sp>
                <p:nvSpPr>
                  <p:cNvPr id="345" name="Shape 345"/>
                  <p:cNvSpPr/>
                  <p:nvPr/>
                </p:nvSpPr>
                <p:spPr>
                  <a:xfrm>
                    <a:off x="596550" y="652886"/>
                    <a:ext cx="6034200" cy="259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46" name="Shape 346"/>
                  <p:cNvPicPr preferRelativeResize="0"/>
                  <p:nvPr/>
                </p:nvPicPr>
                <p:blipFill>
                  <a:blip r:embed="rId3">
                    <a:alphaModFix/>
                  </a:blip>
                  <a:stretch>
                    <a:fillRect/>
                  </a:stretch>
                </p:blipFill>
                <p:spPr>
                  <a:xfrm>
                    <a:off x="6145950" y="659852"/>
                    <a:ext cx="259500" cy="259500"/>
                  </a:xfrm>
                  <a:prstGeom prst="rect">
                    <a:avLst/>
                  </a:prstGeom>
                  <a:noFill/>
                  <a:ln>
                    <a:noFill/>
                  </a:ln>
                </p:spPr>
              </p:pic>
              <p:sp>
                <p:nvSpPr>
                  <p:cNvPr id="347" name="Shape 347"/>
                  <p:cNvSpPr txBox="1"/>
                  <p:nvPr/>
                </p:nvSpPr>
                <p:spPr>
                  <a:xfrm>
                    <a:off x="875075" y="592850"/>
                    <a:ext cx="1695900" cy="24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FFFFFF"/>
                        </a:solidFill>
                        <a:latin typeface="Comic Sans MS"/>
                        <a:ea typeface="Comic Sans MS"/>
                        <a:cs typeface="Comic Sans MS"/>
                        <a:sym typeface="Comic Sans MS"/>
                      </a:rPr>
                      <a:t>Chat Box</a:t>
                    </a:r>
                    <a:endParaRPr b="1">
                      <a:solidFill>
                        <a:srgbClr val="FFFFFF"/>
                      </a:solidFill>
                      <a:latin typeface="Comic Sans MS"/>
                      <a:ea typeface="Comic Sans MS"/>
                      <a:cs typeface="Comic Sans MS"/>
                      <a:sym typeface="Comic Sans MS"/>
                    </a:endParaRPr>
                  </a:p>
                </p:txBody>
              </p:sp>
            </p:grpSp>
            <p:grpSp>
              <p:nvGrpSpPr>
                <p:cNvPr id="348" name="Shape 348"/>
                <p:cNvGrpSpPr/>
                <p:nvPr/>
              </p:nvGrpSpPr>
              <p:grpSpPr>
                <a:xfrm>
                  <a:off x="905425" y="1271800"/>
                  <a:ext cx="1695900" cy="3043417"/>
                  <a:chOff x="905425" y="1271800"/>
                  <a:chExt cx="1695900" cy="3043417"/>
                </a:xfrm>
              </p:grpSpPr>
              <p:sp>
                <p:nvSpPr>
                  <p:cNvPr id="349" name="Shape 349"/>
                  <p:cNvSpPr/>
                  <p:nvPr/>
                </p:nvSpPr>
                <p:spPr>
                  <a:xfrm>
                    <a:off x="905425" y="1271800"/>
                    <a:ext cx="1695900" cy="28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50" name="Shape 350"/>
                  <p:cNvCxnSpPr/>
                  <p:nvPr/>
                </p:nvCxnSpPr>
                <p:spPr>
                  <a:xfrm>
                    <a:off x="909950" y="17920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351" name="Shape 351"/>
                  <p:cNvCxnSpPr/>
                  <p:nvPr/>
                </p:nvCxnSpPr>
                <p:spPr>
                  <a:xfrm>
                    <a:off x="909950" y="23254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352" name="Shape 352"/>
                  <p:cNvCxnSpPr/>
                  <p:nvPr/>
                </p:nvCxnSpPr>
                <p:spPr>
                  <a:xfrm>
                    <a:off x="909950" y="28588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353" name="Shape 353"/>
                  <p:cNvCxnSpPr/>
                  <p:nvPr/>
                </p:nvCxnSpPr>
                <p:spPr>
                  <a:xfrm>
                    <a:off x="909950" y="3392225"/>
                    <a:ext cx="1689900" cy="0"/>
                  </a:xfrm>
                  <a:prstGeom prst="straightConnector1">
                    <a:avLst/>
                  </a:prstGeom>
                  <a:noFill/>
                  <a:ln cap="flat" cmpd="sng" w="9525">
                    <a:solidFill>
                      <a:schemeClr val="dk2"/>
                    </a:solidFill>
                    <a:prstDash val="solid"/>
                    <a:round/>
                    <a:headEnd len="med" w="med" type="none"/>
                    <a:tailEnd len="med" w="med" type="none"/>
                  </a:ln>
                </p:spPr>
              </p:cxnSp>
              <p:cxnSp>
                <p:nvCxnSpPr>
                  <p:cNvPr id="354" name="Shape 354"/>
                  <p:cNvCxnSpPr/>
                  <p:nvPr/>
                </p:nvCxnSpPr>
                <p:spPr>
                  <a:xfrm>
                    <a:off x="909950" y="3925625"/>
                    <a:ext cx="1689900" cy="0"/>
                  </a:xfrm>
                  <a:prstGeom prst="straightConnector1">
                    <a:avLst/>
                  </a:prstGeom>
                  <a:noFill/>
                  <a:ln cap="flat" cmpd="sng" w="9525">
                    <a:solidFill>
                      <a:schemeClr val="dk2"/>
                    </a:solidFill>
                    <a:prstDash val="solid"/>
                    <a:round/>
                    <a:headEnd len="med" w="med" type="none"/>
                    <a:tailEnd len="med" w="med" type="none"/>
                  </a:ln>
                </p:spPr>
              </p:cxnSp>
              <p:sp>
                <p:nvSpPr>
                  <p:cNvPr id="355" name="Shape 355"/>
                  <p:cNvSpPr txBox="1"/>
                  <p:nvPr/>
                </p:nvSpPr>
                <p:spPr>
                  <a:xfrm>
                    <a:off x="927405" y="18301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356" name="Shape 356"/>
                  <p:cNvSpPr txBox="1"/>
                  <p:nvPr/>
                </p:nvSpPr>
                <p:spPr>
                  <a:xfrm>
                    <a:off x="927405" y="12967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357" name="Shape 357"/>
                  <p:cNvSpPr txBox="1"/>
                  <p:nvPr/>
                </p:nvSpPr>
                <p:spPr>
                  <a:xfrm>
                    <a:off x="927405" y="23635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358" name="Shape 358"/>
                  <p:cNvSpPr txBox="1"/>
                  <p:nvPr/>
                </p:nvSpPr>
                <p:spPr>
                  <a:xfrm>
                    <a:off x="927405" y="28969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359" name="Shape 359"/>
                  <p:cNvSpPr txBox="1"/>
                  <p:nvPr/>
                </p:nvSpPr>
                <p:spPr>
                  <a:xfrm>
                    <a:off x="927405" y="3430300"/>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pic>
                <p:nvPicPr>
                  <p:cNvPr id="360" name="Shape 360"/>
                  <p:cNvPicPr preferRelativeResize="0"/>
                  <p:nvPr/>
                </p:nvPicPr>
                <p:blipFill>
                  <a:blip r:embed="rId4">
                    <a:alphaModFix/>
                  </a:blip>
                  <a:stretch>
                    <a:fillRect/>
                  </a:stretch>
                </p:blipFill>
                <p:spPr>
                  <a:xfrm>
                    <a:off x="1488925" y="3783242"/>
                    <a:ext cx="531950" cy="531975"/>
                  </a:xfrm>
                  <a:prstGeom prst="rect">
                    <a:avLst/>
                  </a:prstGeom>
                  <a:noFill/>
                  <a:ln>
                    <a:noFill/>
                  </a:ln>
                </p:spPr>
              </p:pic>
            </p:grpSp>
          </p:grpSp>
        </p:grpSp>
        <p:sp>
          <p:nvSpPr>
            <p:cNvPr id="361" name="Shape 361"/>
            <p:cNvSpPr/>
            <p:nvPr/>
          </p:nvSpPr>
          <p:spPr>
            <a:xfrm>
              <a:off x="2988000" y="2276620"/>
              <a:ext cx="2793300" cy="750600"/>
            </a:xfrm>
            <a:prstGeom prst="roundRect">
              <a:avLst>
                <a:gd fmla="val 16667" name="adj"/>
              </a:avLst>
            </a:prstGeom>
            <a:solidFill>
              <a:srgbClr val="9FC5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62" name="Shape 362"/>
          <p:cNvSpPr/>
          <p:nvPr/>
        </p:nvSpPr>
        <p:spPr>
          <a:xfrm>
            <a:off x="7411400" y="1569350"/>
            <a:ext cx="1670700" cy="167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State</a:t>
            </a:r>
            <a:endParaRPr>
              <a:latin typeface="Open Sans"/>
              <a:ea typeface="Open Sans"/>
              <a:cs typeface="Open Sans"/>
              <a:sym typeface="Open Sans"/>
            </a:endParaRPr>
          </a:p>
        </p:txBody>
      </p:sp>
      <p:cxnSp>
        <p:nvCxnSpPr>
          <p:cNvPr id="363" name="Shape 363"/>
          <p:cNvCxnSpPr>
            <a:stCxn id="340" idx="3"/>
            <a:endCxn id="362" idx="3"/>
          </p:cNvCxnSpPr>
          <p:nvPr/>
        </p:nvCxnSpPr>
        <p:spPr>
          <a:xfrm flipH="1" rot="10800000">
            <a:off x="6181175" y="2995275"/>
            <a:ext cx="1474800" cy="1419300"/>
          </a:xfrm>
          <a:prstGeom prst="straightConnector1">
            <a:avLst/>
          </a:prstGeom>
          <a:noFill/>
          <a:ln cap="flat" cmpd="sng" w="19050">
            <a:solidFill>
              <a:srgbClr val="CC0000"/>
            </a:solidFill>
            <a:prstDash val="solid"/>
            <a:round/>
            <a:headEnd len="med" w="med" type="none"/>
            <a:tailEnd len="med" w="med" type="triangle"/>
          </a:ln>
        </p:spPr>
      </p:cxnSp>
      <p:sp>
        <p:nvSpPr>
          <p:cNvPr id="364" name="Shape 364"/>
          <p:cNvSpPr txBox="1"/>
          <p:nvPr/>
        </p:nvSpPr>
        <p:spPr>
          <a:xfrm rot="-2566130">
            <a:off x="6552233" y="3181356"/>
            <a:ext cx="964447" cy="356013"/>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set state</a:t>
            </a:r>
            <a:endParaRPr>
              <a:latin typeface="Open Sans"/>
              <a:ea typeface="Open Sans"/>
              <a:cs typeface="Open Sans"/>
              <a:sym typeface="Open Sans"/>
            </a:endParaRPr>
          </a:p>
        </p:txBody>
      </p:sp>
      <p:sp>
        <p:nvSpPr>
          <p:cNvPr id="365" name="Shape 365"/>
          <p:cNvSpPr/>
          <p:nvPr/>
        </p:nvSpPr>
        <p:spPr>
          <a:xfrm>
            <a:off x="5222350" y="3699436"/>
            <a:ext cx="964500" cy="35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66" name="Shape 366"/>
          <p:cNvCxnSpPr/>
          <p:nvPr/>
        </p:nvCxnSpPr>
        <p:spPr>
          <a:xfrm rot="10800000">
            <a:off x="6326975" y="4688625"/>
            <a:ext cx="851700" cy="180300"/>
          </a:xfrm>
          <a:prstGeom prst="straightConnector1">
            <a:avLst/>
          </a:prstGeom>
          <a:noFill/>
          <a:ln cap="flat" cmpd="sng" w="19050">
            <a:solidFill>
              <a:srgbClr val="CC0000"/>
            </a:solidFill>
            <a:prstDash val="solid"/>
            <a:round/>
            <a:headEnd len="med" w="med" type="none"/>
            <a:tailEnd len="med" w="med" type="triangle"/>
          </a:ln>
        </p:spPr>
      </p:cxnSp>
      <p:sp>
        <p:nvSpPr>
          <p:cNvPr id="367" name="Shape 367"/>
          <p:cNvSpPr txBox="1"/>
          <p:nvPr/>
        </p:nvSpPr>
        <p:spPr>
          <a:xfrm rot="823605">
            <a:off x="6264044" y="4489019"/>
            <a:ext cx="1091062" cy="296212"/>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re- render</a:t>
            </a:r>
            <a:endParaRPr>
              <a:latin typeface="Open Sans"/>
              <a:ea typeface="Open Sans"/>
              <a:cs typeface="Open Sans"/>
              <a:sym typeface="Open Sans"/>
            </a:endParaRPr>
          </a:p>
        </p:txBody>
      </p:sp>
      <p:sp>
        <p:nvSpPr>
          <p:cNvPr id="368" name="Shape 3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What is React - Re-Rendering</a:t>
            </a:r>
            <a:endParaRPr>
              <a:latin typeface="Open Sans"/>
              <a:ea typeface="Open Sans"/>
              <a:cs typeface="Open Sans"/>
              <a:sym typeface="Open Sans"/>
            </a:endParaRPr>
          </a:p>
        </p:txBody>
      </p:sp>
      <p:sp>
        <p:nvSpPr>
          <p:cNvPr id="369" name="Shape 369"/>
          <p:cNvSpPr txBox="1"/>
          <p:nvPr/>
        </p:nvSpPr>
        <p:spPr>
          <a:xfrm>
            <a:off x="2907255" y="1848345"/>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
        <p:nvSpPr>
          <p:cNvPr id="370" name="Shape 370"/>
          <p:cNvSpPr txBox="1"/>
          <p:nvPr/>
        </p:nvSpPr>
        <p:spPr>
          <a:xfrm>
            <a:off x="2907255" y="2771644"/>
            <a:ext cx="482700" cy="473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100">
                <a:solidFill>
                  <a:schemeClr val="dk1"/>
                </a:solidFill>
              </a:rPr>
              <a:t>🐼</a:t>
            </a:r>
            <a:endParaRPr sz="2100">
              <a:solidFill>
                <a:schemeClr val="dk1"/>
              </a:solidFill>
            </a:endParaRPr>
          </a:p>
          <a:p>
            <a:pPr indent="0" lvl="0" marL="0" rtl="0">
              <a:spcBef>
                <a:spcPts val="8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5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5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5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500"/>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5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1" name="Shape 1201"/>
        <p:cNvGrpSpPr/>
        <p:nvPr/>
      </p:nvGrpSpPr>
      <p:grpSpPr>
        <a:xfrm>
          <a:off x="0" y="0"/>
          <a:ext cx="0" cy="0"/>
          <a:chOff x="0" y="0"/>
          <a:chExt cx="0" cy="0"/>
        </a:xfrm>
      </p:grpSpPr>
      <p:sp>
        <p:nvSpPr>
          <p:cNvPr id="1202" name="Shape 1202"/>
          <p:cNvSpPr txBox="1"/>
          <p:nvPr>
            <p:ph idx="1" type="body"/>
          </p:nvPr>
        </p:nvSpPr>
        <p:spPr>
          <a:xfrm>
            <a:off x="311700" y="1152475"/>
            <a:ext cx="8520600" cy="3757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Open Sans"/>
              <a:buAutoNum type="arabicPeriod"/>
            </a:pPr>
            <a:r>
              <a:rPr lang="en">
                <a:latin typeface="Open Sans"/>
                <a:ea typeface="Open Sans"/>
                <a:cs typeface="Open Sans"/>
                <a:sym typeface="Open Sans"/>
              </a:rPr>
              <a:t>In order to get the entire project your device, run the following command:</a:t>
            </a:r>
            <a:endParaRPr>
              <a:latin typeface="Open Sans"/>
              <a:ea typeface="Open Sans"/>
              <a:cs typeface="Open Sans"/>
              <a:sym typeface="Open Sans"/>
            </a:endParaRPr>
          </a:p>
          <a:p>
            <a:pPr indent="457200" lvl="0" marL="457200" rtl="0">
              <a:spcBef>
                <a:spcPts val="0"/>
              </a:spcBef>
              <a:spcAft>
                <a:spcPts val="0"/>
              </a:spcAft>
              <a:buNone/>
            </a:pPr>
            <a:r>
              <a:rPr b="1" lang="en" sz="1400">
                <a:latin typeface="Courier New"/>
                <a:ea typeface="Courier New"/>
                <a:cs typeface="Courier New"/>
                <a:sym typeface="Courier New"/>
              </a:rPr>
              <a:t>git clone </a:t>
            </a:r>
            <a:r>
              <a:rPr b="1" lang="en" sz="1400" u="sng">
                <a:solidFill>
                  <a:schemeClr val="hlink"/>
                </a:solidFill>
                <a:latin typeface="Courier New"/>
                <a:ea typeface="Courier New"/>
                <a:cs typeface="Courier New"/>
                <a:sym typeface="Courier New"/>
                <a:hlinkClick r:id="rId3"/>
              </a:rPr>
              <a:t>git@github.com</a:t>
            </a:r>
            <a:r>
              <a:rPr b="1" lang="en" sz="1400">
                <a:latin typeface="Courier New"/>
                <a:ea typeface="Courier New"/>
                <a:cs typeface="Courier New"/>
                <a:sym typeface="Courier New"/>
              </a:rPr>
              <a:t>:FuadBalashov/ReactWorkshop.git</a:t>
            </a:r>
            <a:endParaRPr b="1" sz="1400">
              <a:latin typeface="Courier New"/>
              <a:ea typeface="Courier New"/>
              <a:cs typeface="Courier New"/>
              <a:sym typeface="Courier New"/>
            </a:endParaRPr>
          </a:p>
          <a:p>
            <a:pPr indent="-342900" lvl="0" marL="457200" rtl="0">
              <a:spcBef>
                <a:spcPts val="0"/>
              </a:spcBef>
              <a:spcAft>
                <a:spcPts val="0"/>
              </a:spcAft>
              <a:buSzPts val="1800"/>
              <a:buFont typeface="Open Sans"/>
              <a:buAutoNum type="arabicPeriod"/>
            </a:pPr>
            <a:r>
              <a:rPr lang="en">
                <a:latin typeface="Open Sans"/>
                <a:ea typeface="Open Sans"/>
                <a:cs typeface="Open Sans"/>
                <a:sym typeface="Open Sans"/>
              </a:rPr>
              <a:t>I</a:t>
            </a:r>
            <a:r>
              <a:rPr lang="en">
                <a:latin typeface="Open Sans"/>
                <a:ea typeface="Open Sans"/>
                <a:cs typeface="Open Sans"/>
                <a:sym typeface="Open Sans"/>
              </a:rPr>
              <a:t>f you want to follow along with the slides, run the following command, which will set your project to the beginning.</a:t>
            </a:r>
            <a:endParaRPr>
              <a:latin typeface="Open Sans"/>
              <a:ea typeface="Open Sans"/>
              <a:cs typeface="Open Sans"/>
              <a:sym typeface="Open Sans"/>
            </a:endParaRPr>
          </a:p>
          <a:p>
            <a:pPr indent="457200" lvl="0" marL="457200" rtl="0">
              <a:spcBef>
                <a:spcPts val="0"/>
              </a:spcBef>
              <a:spcAft>
                <a:spcPts val="0"/>
              </a:spcAft>
              <a:buNone/>
            </a:pPr>
            <a:r>
              <a:rPr b="1" lang="en" sz="1400">
                <a:latin typeface="Courier New"/>
                <a:ea typeface="Courier New"/>
                <a:cs typeface="Courier New"/>
                <a:sym typeface="Courier New"/>
              </a:rPr>
              <a:t>g</a:t>
            </a:r>
            <a:r>
              <a:rPr b="1" lang="en" sz="1400">
                <a:latin typeface="Courier New"/>
                <a:ea typeface="Courier New"/>
                <a:cs typeface="Courier New"/>
                <a:sym typeface="Courier New"/>
              </a:rPr>
              <a:t>it checkout </a:t>
            </a:r>
            <a:r>
              <a:rPr b="1" lang="en" sz="1400">
                <a:latin typeface="Courier New"/>
                <a:ea typeface="Courier New"/>
                <a:cs typeface="Courier New"/>
                <a:sym typeface="Courier New"/>
              </a:rPr>
              <a:t>da6543ac113e0292e77d8570e0b94ef8ece4663e</a:t>
            </a:r>
            <a:endParaRPr b="1" sz="1400">
              <a:latin typeface="Courier New"/>
              <a:ea typeface="Courier New"/>
              <a:cs typeface="Courier New"/>
              <a:sym typeface="Courier New"/>
            </a:endParaRPr>
          </a:p>
          <a:p>
            <a:pPr indent="-342900" lvl="0" marL="457200" rtl="0">
              <a:spcBef>
                <a:spcPts val="0"/>
              </a:spcBef>
              <a:spcAft>
                <a:spcPts val="0"/>
              </a:spcAft>
              <a:buSzPts val="1800"/>
              <a:buFont typeface="Open Sans"/>
              <a:buAutoNum type="arabicPeriod"/>
            </a:pPr>
            <a:r>
              <a:rPr lang="en">
                <a:latin typeface="Open Sans"/>
                <a:ea typeface="Open Sans"/>
                <a:cs typeface="Open Sans"/>
                <a:sym typeface="Open Sans"/>
              </a:rPr>
              <a:t>As we move through the workshop, we will show the necessary changes needed for each step of the project. Please feel free to code with us or just listen.</a:t>
            </a:r>
            <a:endParaRPr>
              <a:latin typeface="Open Sans"/>
              <a:ea typeface="Open Sans"/>
              <a:cs typeface="Open Sans"/>
              <a:sym typeface="Open Sans"/>
            </a:endParaRPr>
          </a:p>
          <a:p>
            <a:pPr indent="-342900" lvl="0" marL="457200" rtl="0">
              <a:spcBef>
                <a:spcPts val="0"/>
              </a:spcBef>
              <a:spcAft>
                <a:spcPts val="0"/>
              </a:spcAft>
              <a:buSzPts val="1800"/>
              <a:buFont typeface="Open Sans"/>
              <a:buAutoNum type="arabicPeriod"/>
            </a:pPr>
            <a:r>
              <a:rPr b="1" lang="en">
                <a:latin typeface="Open Sans"/>
                <a:ea typeface="Open Sans"/>
                <a:cs typeface="Open Sans"/>
                <a:sym typeface="Open Sans"/>
              </a:rPr>
              <a:t>If you just choose to listen</a:t>
            </a:r>
            <a:r>
              <a:rPr lang="en">
                <a:latin typeface="Open Sans"/>
                <a:ea typeface="Open Sans"/>
                <a:cs typeface="Open Sans"/>
                <a:sym typeface="Open Sans"/>
              </a:rPr>
              <a:t>,</a:t>
            </a:r>
            <a:r>
              <a:rPr lang="en">
                <a:latin typeface="Open Sans"/>
                <a:ea typeface="Open Sans"/>
                <a:cs typeface="Open Sans"/>
                <a:sym typeface="Open Sans"/>
              </a:rPr>
              <a:t> the next slide provides git commands to keep your code up to date as we move through the presentation. Each command is coupled with the title of where we are in the workshop.</a:t>
            </a:r>
            <a:endParaRPr>
              <a:latin typeface="Open Sans"/>
              <a:ea typeface="Open Sans"/>
              <a:cs typeface="Open Sans"/>
              <a:sym typeface="Open Sans"/>
            </a:endParaRPr>
          </a:p>
        </p:txBody>
      </p:sp>
      <p:sp>
        <p:nvSpPr>
          <p:cNvPr id="1203" name="Shape 12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Open Sans"/>
                <a:ea typeface="Open Sans"/>
                <a:cs typeface="Open Sans"/>
                <a:sym typeface="Open Sans"/>
              </a:rPr>
              <a:t>Github Setup</a:t>
            </a:r>
            <a:endParaRPr>
              <a:latin typeface="Open Sans"/>
              <a:ea typeface="Open Sans"/>
              <a:cs typeface="Open Sans"/>
              <a:sym typeface="Open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7" name="Shape 1207"/>
        <p:cNvGrpSpPr/>
        <p:nvPr/>
      </p:nvGrpSpPr>
      <p:grpSpPr>
        <a:xfrm>
          <a:off x="0" y="0"/>
          <a:ext cx="0" cy="0"/>
          <a:chOff x="0" y="0"/>
          <a:chExt cx="0" cy="0"/>
        </a:xfrm>
      </p:grpSpPr>
      <p:sp>
        <p:nvSpPr>
          <p:cNvPr id="1208" name="Shape 12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Git hashes</a:t>
            </a:r>
            <a:endParaRPr/>
          </a:p>
        </p:txBody>
      </p:sp>
      <p:graphicFrame>
        <p:nvGraphicFramePr>
          <p:cNvPr id="1209" name="Shape 1209"/>
          <p:cNvGraphicFramePr/>
          <p:nvPr/>
        </p:nvGraphicFramePr>
        <p:xfrm>
          <a:off x="344425" y="1251850"/>
          <a:ext cx="3000000" cy="3000000"/>
        </p:xfrm>
        <a:graphic>
          <a:graphicData uri="http://schemas.openxmlformats.org/drawingml/2006/table">
            <a:tbl>
              <a:tblPr>
                <a:noFill/>
                <a:tableStyleId>{25DAB8E6-88B4-4960-9E6D-40195043587C}</a:tableStyleId>
              </a:tblPr>
              <a:tblGrid>
                <a:gridCol w="5398000"/>
                <a:gridCol w="3057150"/>
              </a:tblGrid>
              <a:tr h="389100">
                <a:tc>
                  <a:txBody>
                    <a:bodyPr>
                      <a:noAutofit/>
                    </a:bodyPr>
                    <a:lstStyle/>
                    <a:p>
                      <a:pPr indent="0" lvl="0" marL="0" rtl="0">
                        <a:spcBef>
                          <a:spcPts val="0"/>
                        </a:spcBef>
                        <a:spcAft>
                          <a:spcPts val="0"/>
                        </a:spcAft>
                        <a:buNone/>
                      </a:pPr>
                      <a:r>
                        <a:rPr b="1" lang="en">
                          <a:latin typeface="Open Sans"/>
                          <a:ea typeface="Open Sans"/>
                          <a:cs typeface="Open Sans"/>
                          <a:sym typeface="Open Sans"/>
                        </a:rPr>
                        <a:t>Git Command</a:t>
                      </a:r>
                      <a:endParaRPr b="1">
                        <a:latin typeface="Open Sans"/>
                        <a:ea typeface="Open Sans"/>
                        <a:cs typeface="Open Sans"/>
                        <a:sym typeface="Open Sans"/>
                      </a:endParaRPr>
                    </a:p>
                  </a:txBody>
                  <a:tcPr marT="91425" marB="91425" marR="91425" marL="91425"/>
                </a:tc>
                <a:tc>
                  <a:txBody>
                    <a:bodyPr>
                      <a:noAutofit/>
                    </a:bodyPr>
                    <a:lstStyle/>
                    <a:p>
                      <a:pPr indent="0" lvl="0" marL="0" rtl="0">
                        <a:spcBef>
                          <a:spcPts val="0"/>
                        </a:spcBef>
                        <a:spcAft>
                          <a:spcPts val="0"/>
                        </a:spcAft>
                        <a:buNone/>
                      </a:pPr>
                      <a:r>
                        <a:rPr b="1" lang="en">
                          <a:latin typeface="Open Sans"/>
                          <a:ea typeface="Open Sans"/>
                          <a:cs typeface="Open Sans"/>
                          <a:sym typeface="Open Sans"/>
                        </a:rPr>
                        <a:t>Workshop Stage</a:t>
                      </a:r>
                      <a:endParaRPr b="1">
                        <a:latin typeface="Open Sans"/>
                        <a:ea typeface="Open Sans"/>
                        <a:cs typeface="Open Sans"/>
                        <a:sym typeface="Open Sans"/>
                      </a:endParaRPr>
                    </a:p>
                  </a:txBody>
                  <a:tcPr marT="91425" marB="91425" marR="91425" marL="91425"/>
                </a:tc>
              </a:tr>
              <a:tr h="389100">
                <a:tc>
                  <a:txBody>
                    <a:bodyPr>
                      <a:noAutofit/>
                    </a:bodyPr>
                    <a:lstStyle/>
                    <a:p>
                      <a:pPr indent="0" lvl="0" marL="0" rtl="0">
                        <a:spcBef>
                          <a:spcPts val="0"/>
                        </a:spcBef>
                        <a:spcAft>
                          <a:spcPts val="0"/>
                        </a:spcAft>
                        <a:buNone/>
                      </a:pPr>
                      <a:r>
                        <a:rPr lang="en" sz="1200">
                          <a:latin typeface="Courier New"/>
                          <a:ea typeface="Courier New"/>
                          <a:cs typeface="Courier New"/>
                          <a:sym typeface="Courier New"/>
                        </a:rPr>
                        <a:t>git checkout da6543ac113e0292e77d8570e0b94ef8ece4663e</a:t>
                      </a:r>
                      <a:endParaRPr sz="1200">
                        <a:latin typeface="Courier New"/>
                        <a:ea typeface="Courier New"/>
                        <a:cs typeface="Courier New"/>
                        <a:sym typeface="Courier New"/>
                      </a:endParaRPr>
                    </a:p>
                  </a:txBody>
                  <a:tcPr marT="91425" marB="91425" marR="91425" marL="91425"/>
                </a:tc>
                <a:tc>
                  <a:txBody>
                    <a:bodyPr>
                      <a:noAutofit/>
                    </a:bodyPr>
                    <a:lstStyle/>
                    <a:p>
                      <a:pPr indent="0" lvl="0" marL="0" rtl="0">
                        <a:spcBef>
                          <a:spcPts val="0"/>
                        </a:spcBef>
                        <a:spcAft>
                          <a:spcPts val="0"/>
                        </a:spcAft>
                        <a:buNone/>
                      </a:pPr>
                      <a:r>
                        <a:rPr lang="en">
                          <a:latin typeface="Open Sans"/>
                          <a:ea typeface="Open Sans"/>
                          <a:cs typeface="Open Sans"/>
                          <a:sym typeface="Open Sans"/>
                        </a:rPr>
                        <a:t>Starter Project </a:t>
                      </a:r>
                      <a:endParaRPr>
                        <a:latin typeface="Open Sans"/>
                        <a:ea typeface="Open Sans"/>
                        <a:cs typeface="Open Sans"/>
                        <a:sym typeface="Open Sans"/>
                      </a:endParaRPr>
                    </a:p>
                  </a:txBody>
                  <a:tcPr marT="91425" marB="91425" marR="91425" marL="91425"/>
                </a:tc>
              </a:tr>
              <a:tr h="389100">
                <a:tc>
                  <a:txBody>
                    <a:bodyPr>
                      <a:noAutofit/>
                    </a:bodyPr>
                    <a:lstStyle/>
                    <a:p>
                      <a:pPr indent="0" lvl="0" marL="0" rtl="0">
                        <a:spcBef>
                          <a:spcPts val="0"/>
                        </a:spcBef>
                        <a:spcAft>
                          <a:spcPts val="0"/>
                        </a:spcAft>
                        <a:buNone/>
                      </a:pPr>
                      <a:r>
                        <a:rPr lang="en" sz="1200">
                          <a:latin typeface="Courier New"/>
                          <a:ea typeface="Courier New"/>
                          <a:cs typeface="Courier New"/>
                          <a:sym typeface="Courier New"/>
                        </a:rPr>
                        <a:t>git checkout 843430c80affd1ce1e06b711215c0e48f9f07385</a:t>
                      </a:r>
                      <a:endParaRPr sz="1200">
                        <a:latin typeface="Courier New"/>
                        <a:ea typeface="Courier New"/>
                        <a:cs typeface="Courier New"/>
                        <a:sym typeface="Courier New"/>
                      </a:endParaRPr>
                    </a:p>
                  </a:txBody>
                  <a:tcPr marT="91425" marB="91425" marR="91425" marL="91425"/>
                </a:tc>
                <a:tc>
                  <a:txBody>
                    <a:bodyPr>
                      <a:noAutofit/>
                    </a:bodyPr>
                    <a:lstStyle/>
                    <a:p>
                      <a:pPr indent="0" lvl="0" marL="0" rtl="0">
                        <a:spcBef>
                          <a:spcPts val="0"/>
                        </a:spcBef>
                        <a:spcAft>
                          <a:spcPts val="0"/>
                        </a:spcAft>
                        <a:buNone/>
                      </a:pPr>
                      <a:r>
                        <a:rPr lang="en">
                          <a:latin typeface="Open Sans"/>
                          <a:ea typeface="Open Sans"/>
                          <a:cs typeface="Open Sans"/>
                          <a:sym typeface="Open Sans"/>
                        </a:rPr>
                        <a:t>Show the Mock Messages</a:t>
                      </a:r>
                      <a:endParaRPr>
                        <a:latin typeface="Open Sans"/>
                        <a:ea typeface="Open Sans"/>
                        <a:cs typeface="Open Sans"/>
                        <a:sym typeface="Open Sans"/>
                      </a:endParaRPr>
                    </a:p>
                  </a:txBody>
                  <a:tcPr marT="91425" marB="91425" marR="91425" marL="91425"/>
                </a:tc>
              </a:tr>
              <a:tr h="389100">
                <a:tc>
                  <a:txBody>
                    <a:bodyPr>
                      <a:noAutofit/>
                    </a:bodyPr>
                    <a:lstStyle/>
                    <a:p>
                      <a:pPr indent="0" lvl="0" marL="0" rtl="0">
                        <a:spcBef>
                          <a:spcPts val="0"/>
                        </a:spcBef>
                        <a:spcAft>
                          <a:spcPts val="0"/>
                        </a:spcAft>
                        <a:buNone/>
                      </a:pPr>
                      <a:r>
                        <a:rPr lang="en" sz="1200">
                          <a:latin typeface="Courier New"/>
                          <a:ea typeface="Courier New"/>
                          <a:cs typeface="Courier New"/>
                          <a:sym typeface="Courier New"/>
                        </a:rPr>
                        <a:t>git checkout 07594b3639dd8384d6c8a625951a8861abe763f7</a:t>
                      </a:r>
                      <a:endParaRPr sz="1200">
                        <a:latin typeface="Courier New"/>
                        <a:ea typeface="Courier New"/>
                        <a:cs typeface="Courier New"/>
                        <a:sym typeface="Courier New"/>
                      </a:endParaRPr>
                    </a:p>
                  </a:txBody>
                  <a:tcPr marT="91425" marB="91425" marR="91425" marL="91425"/>
                </a:tc>
                <a:tc>
                  <a:txBody>
                    <a:bodyPr>
                      <a:noAutofit/>
                    </a:bodyPr>
                    <a:lstStyle/>
                    <a:p>
                      <a:pPr indent="0" lvl="0" marL="0" rtl="0">
                        <a:spcBef>
                          <a:spcPts val="0"/>
                        </a:spcBef>
                        <a:spcAft>
                          <a:spcPts val="0"/>
                        </a:spcAft>
                        <a:buNone/>
                      </a:pPr>
                      <a:r>
                        <a:rPr lang="en">
                          <a:latin typeface="Open Sans"/>
                          <a:ea typeface="Open Sans"/>
                          <a:cs typeface="Open Sans"/>
                          <a:sym typeface="Open Sans"/>
                        </a:rPr>
                        <a:t>Making a Component</a:t>
                      </a:r>
                      <a:endParaRPr>
                        <a:latin typeface="Open Sans"/>
                        <a:ea typeface="Open Sans"/>
                        <a:cs typeface="Open Sans"/>
                        <a:sym typeface="Open Sans"/>
                      </a:endParaRPr>
                    </a:p>
                  </a:txBody>
                  <a:tcPr marT="91425" marB="91425" marR="91425" marL="91425"/>
                </a:tc>
              </a:tr>
              <a:tr h="389100">
                <a:tc>
                  <a:txBody>
                    <a:bodyPr>
                      <a:noAutofit/>
                    </a:bodyPr>
                    <a:lstStyle/>
                    <a:p>
                      <a:pPr indent="0" lvl="0" marL="0" rtl="0">
                        <a:spcBef>
                          <a:spcPts val="0"/>
                        </a:spcBef>
                        <a:spcAft>
                          <a:spcPts val="0"/>
                        </a:spcAft>
                        <a:buNone/>
                      </a:pPr>
                      <a:r>
                        <a:rPr lang="en" sz="1200">
                          <a:latin typeface="Courier New"/>
                          <a:ea typeface="Courier New"/>
                          <a:cs typeface="Courier New"/>
                          <a:sym typeface="Courier New"/>
                        </a:rPr>
                        <a:t>git checkout 0f599b3520be0aed92abd86fb9489993881696f4</a:t>
                      </a:r>
                      <a:endParaRPr sz="1200">
                        <a:latin typeface="Courier New"/>
                        <a:ea typeface="Courier New"/>
                        <a:cs typeface="Courier New"/>
                        <a:sym typeface="Courier New"/>
                      </a:endParaRPr>
                    </a:p>
                  </a:txBody>
                  <a:tcPr marT="91425" marB="91425" marR="91425" marL="91425"/>
                </a:tc>
                <a:tc>
                  <a:txBody>
                    <a:bodyPr>
                      <a:noAutofit/>
                    </a:bodyPr>
                    <a:lstStyle/>
                    <a:p>
                      <a:pPr indent="0" lvl="0" marL="0" rtl="0">
                        <a:spcBef>
                          <a:spcPts val="0"/>
                        </a:spcBef>
                        <a:spcAft>
                          <a:spcPts val="0"/>
                        </a:spcAft>
                        <a:buNone/>
                      </a:pPr>
                      <a:r>
                        <a:rPr lang="en">
                          <a:latin typeface="Open Sans"/>
                          <a:ea typeface="Open Sans"/>
                          <a:cs typeface="Open Sans"/>
                          <a:sym typeface="Open Sans"/>
                        </a:rPr>
                        <a:t>Adding New Messages</a:t>
                      </a:r>
                      <a:endParaRPr>
                        <a:latin typeface="Open Sans"/>
                        <a:ea typeface="Open Sans"/>
                        <a:cs typeface="Open Sans"/>
                        <a:sym typeface="Open Sans"/>
                      </a:endParaRPr>
                    </a:p>
                  </a:txBody>
                  <a:tcPr marT="91425" marB="91425" marR="91425" marL="91425"/>
                </a:tc>
              </a:tr>
              <a:tr h="389100">
                <a:tc>
                  <a:txBody>
                    <a:bodyPr>
                      <a:noAutofit/>
                    </a:bodyPr>
                    <a:lstStyle/>
                    <a:p>
                      <a:pPr indent="0" lvl="0" marL="0" rtl="0">
                        <a:spcBef>
                          <a:spcPts val="0"/>
                        </a:spcBef>
                        <a:spcAft>
                          <a:spcPts val="0"/>
                        </a:spcAft>
                        <a:buNone/>
                      </a:pPr>
                      <a:r>
                        <a:rPr lang="en" sz="1200">
                          <a:latin typeface="Courier New"/>
                          <a:ea typeface="Courier New"/>
                          <a:cs typeface="Courier New"/>
                          <a:sym typeface="Courier New"/>
                        </a:rPr>
                        <a:t>git checkout 935d724cd67028dd2f42556e408faf69ab386b03</a:t>
                      </a:r>
                      <a:endParaRPr sz="1200">
                        <a:latin typeface="Courier New"/>
                        <a:ea typeface="Courier New"/>
                        <a:cs typeface="Courier New"/>
                        <a:sym typeface="Courier New"/>
                      </a:endParaRPr>
                    </a:p>
                  </a:txBody>
                  <a:tcPr marT="91425" marB="91425" marR="91425" marL="91425"/>
                </a:tc>
                <a:tc>
                  <a:txBody>
                    <a:bodyPr>
                      <a:noAutofit/>
                    </a:bodyPr>
                    <a:lstStyle/>
                    <a:p>
                      <a:pPr indent="0" lvl="0" marL="0" rtl="0">
                        <a:spcBef>
                          <a:spcPts val="0"/>
                        </a:spcBef>
                        <a:spcAft>
                          <a:spcPts val="0"/>
                        </a:spcAft>
                        <a:buNone/>
                      </a:pPr>
                      <a:r>
                        <a:rPr lang="en">
                          <a:latin typeface="Open Sans"/>
                          <a:ea typeface="Open Sans"/>
                          <a:cs typeface="Open Sans"/>
                          <a:sym typeface="Open Sans"/>
                        </a:rPr>
                        <a:t>Adding Emoji Support</a:t>
                      </a:r>
                      <a:endParaRPr>
                        <a:latin typeface="Open Sans"/>
                        <a:ea typeface="Open Sans"/>
                        <a:cs typeface="Open Sans"/>
                        <a:sym typeface="Open Sans"/>
                      </a:endParaRPr>
                    </a:p>
                  </a:txBody>
                  <a:tcPr marT="91425" marB="91425" marR="91425" marL="91425"/>
                </a:tc>
              </a:tr>
              <a:tr h="389100">
                <a:tc>
                  <a:txBody>
                    <a:bodyPr>
                      <a:noAutofit/>
                    </a:bodyPr>
                    <a:lstStyle/>
                    <a:p>
                      <a:pPr indent="0" lvl="0" marL="0" rtl="0">
                        <a:spcBef>
                          <a:spcPts val="0"/>
                        </a:spcBef>
                        <a:spcAft>
                          <a:spcPts val="0"/>
                        </a:spcAft>
                        <a:buNone/>
                      </a:pPr>
                      <a:r>
                        <a:rPr lang="en" sz="1200">
                          <a:latin typeface="Courier New"/>
                          <a:ea typeface="Courier New"/>
                          <a:cs typeface="Courier New"/>
                          <a:sym typeface="Courier New"/>
                        </a:rPr>
                        <a:t>git checkout 54c1f6acee633a26c6b5be55125015034d190917</a:t>
                      </a:r>
                      <a:endParaRPr sz="1200">
                        <a:latin typeface="Courier New"/>
                        <a:ea typeface="Courier New"/>
                        <a:cs typeface="Courier New"/>
                        <a:sym typeface="Courier New"/>
                      </a:endParaRPr>
                    </a:p>
                  </a:txBody>
                  <a:tcPr marT="91425" marB="91425" marR="91425" marL="91425"/>
                </a:tc>
                <a:tc>
                  <a:txBody>
                    <a:bodyPr>
                      <a:noAutofit/>
                    </a:bodyPr>
                    <a:lstStyle/>
                    <a:p>
                      <a:pPr indent="0" lvl="0" marL="0" rtl="0">
                        <a:spcBef>
                          <a:spcPts val="0"/>
                        </a:spcBef>
                        <a:spcAft>
                          <a:spcPts val="0"/>
                        </a:spcAft>
                        <a:buNone/>
                      </a:pPr>
                      <a:r>
                        <a:rPr lang="en">
                          <a:latin typeface="Open Sans"/>
                          <a:ea typeface="Open Sans"/>
                          <a:cs typeface="Open Sans"/>
                          <a:sym typeface="Open Sans"/>
                        </a:rPr>
                        <a:t>Connect to Firebase</a:t>
                      </a:r>
                      <a:endParaRPr>
                        <a:latin typeface="Open Sans"/>
                        <a:ea typeface="Open Sans"/>
                        <a:cs typeface="Open Sans"/>
                        <a:sym typeface="Open Sans"/>
                      </a:endParaRPr>
                    </a:p>
                  </a:txBody>
                  <a:tcPr marT="91425" marB="91425" marR="91425" marL="91425"/>
                </a:tc>
              </a:tr>
              <a:tr h="389100">
                <a:tc>
                  <a:txBody>
                    <a:bodyPr>
                      <a:noAutofit/>
                    </a:bodyPr>
                    <a:lstStyle/>
                    <a:p>
                      <a:pPr indent="0" lvl="0" marL="0" rtl="0">
                        <a:spcBef>
                          <a:spcPts val="0"/>
                        </a:spcBef>
                        <a:spcAft>
                          <a:spcPts val="0"/>
                        </a:spcAft>
                        <a:buNone/>
                      </a:pPr>
                      <a:r>
                        <a:rPr lang="en" sz="1200">
                          <a:solidFill>
                            <a:srgbClr val="000000"/>
                          </a:solidFill>
                          <a:latin typeface="Courier New"/>
                          <a:ea typeface="Courier New"/>
                          <a:cs typeface="Courier New"/>
                          <a:sym typeface="Courier New"/>
                        </a:rPr>
                        <a:t>git checkout 63045bc9d64d80a6a172077764727b5ac81ee338</a:t>
                      </a:r>
                      <a:endParaRPr sz="1200">
                        <a:latin typeface="Courier New"/>
                        <a:ea typeface="Courier New"/>
                        <a:cs typeface="Courier New"/>
                        <a:sym typeface="Courier New"/>
                      </a:endParaRPr>
                    </a:p>
                  </a:txBody>
                  <a:tcPr marT="91425" marB="91425" marR="91425" marL="91425"/>
                </a:tc>
                <a:tc>
                  <a:txBody>
                    <a:bodyPr>
                      <a:noAutofit/>
                    </a:bodyPr>
                    <a:lstStyle/>
                    <a:p>
                      <a:pPr indent="0" lvl="0" marL="0" rtl="0">
                        <a:spcBef>
                          <a:spcPts val="0"/>
                        </a:spcBef>
                        <a:spcAft>
                          <a:spcPts val="0"/>
                        </a:spcAft>
                        <a:buNone/>
                      </a:pPr>
                      <a:r>
                        <a:rPr lang="en">
                          <a:latin typeface="Open Sans"/>
                          <a:ea typeface="Open Sans"/>
                          <a:cs typeface="Open Sans"/>
                          <a:sym typeface="Open Sans"/>
                        </a:rPr>
                        <a:t>Styling the Interface</a:t>
                      </a:r>
                      <a:endParaRPr>
                        <a:latin typeface="Open Sans"/>
                        <a:ea typeface="Open Sans"/>
                        <a:cs typeface="Open Sans"/>
                        <a:sym typeface="Open Sans"/>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